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entation.xml" ContentType="application/vnd.openxmlformats-officedocument.presentationml.presentation.main+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11.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36.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7" r:id="rId1"/>
  </p:sldMasterIdLst>
  <p:notesMasterIdLst>
    <p:notesMasterId r:id="rId41"/>
  </p:notesMasterIdLst>
  <p:handoutMasterIdLst>
    <p:handoutMasterId r:id="rId42"/>
  </p:handoutMasterIdLst>
  <p:sldIdLst>
    <p:sldId id="300" r:id="rId2"/>
    <p:sldId id="301" r:id="rId3"/>
    <p:sldId id="302" r:id="rId4"/>
    <p:sldId id="303" r:id="rId5"/>
    <p:sldId id="304" r:id="rId6"/>
    <p:sldId id="305" r:id="rId7"/>
    <p:sldId id="338" r:id="rId8"/>
    <p:sldId id="342" r:id="rId9"/>
    <p:sldId id="309" r:id="rId10"/>
    <p:sldId id="343" r:id="rId11"/>
    <p:sldId id="349" r:id="rId12"/>
    <p:sldId id="345" r:id="rId13"/>
    <p:sldId id="346" r:id="rId14"/>
    <p:sldId id="347" r:id="rId15"/>
    <p:sldId id="315" r:id="rId16"/>
    <p:sldId id="316" r:id="rId17"/>
    <p:sldId id="317" r:id="rId18"/>
    <p:sldId id="318" r:id="rId19"/>
    <p:sldId id="350" r:id="rId20"/>
    <p:sldId id="320" r:id="rId21"/>
    <p:sldId id="321" r:id="rId22"/>
    <p:sldId id="322" r:id="rId23"/>
    <p:sldId id="323" r:id="rId24"/>
    <p:sldId id="325" r:id="rId25"/>
    <p:sldId id="326" r:id="rId26"/>
    <p:sldId id="327" r:id="rId27"/>
    <p:sldId id="328" r:id="rId28"/>
    <p:sldId id="329" r:id="rId29"/>
    <p:sldId id="331" r:id="rId30"/>
    <p:sldId id="348" r:id="rId31"/>
    <p:sldId id="355" r:id="rId32"/>
    <p:sldId id="352" r:id="rId33"/>
    <p:sldId id="353" r:id="rId34"/>
    <p:sldId id="341" r:id="rId35"/>
    <p:sldId id="340" r:id="rId36"/>
    <p:sldId id="354" r:id="rId37"/>
    <p:sldId id="335" r:id="rId38"/>
    <p:sldId id="336" r:id="rId39"/>
    <p:sldId id="337" r:id="rId40"/>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17" userDrawn="1">
          <p15:clr>
            <a:srgbClr val="A4A3A4"/>
          </p15:clr>
        </p15:guide>
        <p15:guide id="6" orient="horz" pos="2364"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ngyizjhw (Klaus)" initials="D(" lastIdx="56" clrIdx="0">
    <p:extLst>
      <p:ext uri="{19B8F6BF-5375-455C-9EA6-DF929625EA0E}">
        <p15:presenceInfo xmlns:p15="http://schemas.microsoft.com/office/powerpoint/2012/main" userId="S-1-5-21-147214757-305610072-1517763936-1597265" providerId="AD"/>
      </p:ext>
    </p:extLst>
  </p:cmAuthor>
  <p:cmAuthor id="2" name="Zhushigeng (Vinson)" initials="Z(" lastIdx="32" clrIdx="1">
    <p:extLst>
      <p:ext uri="{19B8F6BF-5375-455C-9EA6-DF929625EA0E}">
        <p15:presenceInfo xmlns:p15="http://schemas.microsoft.com/office/powerpoint/2012/main" userId="S-1-5-21-147214757-305610072-1517763936-2286553" providerId="AD"/>
      </p:ext>
    </p:extLst>
  </p:cmAuthor>
  <p:cmAuthor id="3" name="hejunjianzjhw" initials="h" lastIdx="8" clrIdx="2">
    <p:extLst>
      <p:ext uri="{19B8F6BF-5375-455C-9EA6-DF929625EA0E}">
        <p15:presenceInfo xmlns:p15="http://schemas.microsoft.com/office/powerpoint/2012/main" userId="S-1-5-21-147214757-305610072-1517763936-5682676" providerId="AD"/>
      </p:ext>
    </p:extLst>
  </p:cmAuthor>
  <p:cmAuthor id="4" name="Liuhuan (Rowena)" initials="L(" lastIdx="6" clrIdx="3">
    <p:extLst>
      <p:ext uri="{19B8F6BF-5375-455C-9EA6-DF929625EA0E}">
        <p15:presenceInfo xmlns:p15="http://schemas.microsoft.com/office/powerpoint/2012/main" userId="S-1-5-21-147214757-305610072-1517763936-459152" providerId="AD"/>
      </p:ext>
    </p:extLst>
  </p:cmAuthor>
  <p:cmAuthor id="5" name="Zhouxue (Gavin)" initials="Z(" lastIdx="1" clrIdx="4">
    <p:extLst>
      <p:ext uri="{19B8F6BF-5375-455C-9EA6-DF929625EA0E}">
        <p15:presenceInfo xmlns:p15="http://schemas.microsoft.com/office/powerpoint/2012/main" userId="S-1-5-21-147214757-305610072-1517763936-19460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FFD17D"/>
    <a:srgbClr val="00B0F0"/>
    <a:srgbClr val="F4FBFE"/>
    <a:srgbClr val="99DFF9"/>
    <a:srgbClr val="F3FBFE"/>
    <a:srgbClr val="BDE7F6"/>
    <a:srgbClr val="FFF2CC"/>
    <a:srgbClr val="151515"/>
    <a:srgbClr val="C7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88810" autoAdjust="0"/>
  </p:normalViewPr>
  <p:slideViewPr>
    <p:cSldViewPr snapToGrid="0" snapToObjects="1">
      <p:cViewPr varScale="1">
        <p:scale>
          <a:sx n="99" d="100"/>
          <a:sy n="99" d="100"/>
        </p:scale>
        <p:origin x="816" y="72"/>
      </p:cViewPr>
      <p:guideLst>
        <p:guide pos="3817"/>
        <p:guide orient="horz" pos="2364"/>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504"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50"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8/11/2020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261806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process of NDP-based IPv6 stateless address </a:t>
            </a:r>
            <a:r>
              <a:rPr dirty="0" err="1">
                <a:latin typeface="Huawei Sans" panose="020C0503030203020204" pitchFamily="34" charset="0"/>
              </a:rPr>
              <a:t>autoconfiguration</a:t>
            </a:r>
            <a:r>
              <a:rPr dirty="0">
                <a:latin typeface="Huawei Sans" panose="020C0503030203020204" pitchFamily="34" charset="0"/>
              </a:rPr>
              <a:t> is as follows (DAD is omitted):</a:t>
            </a:r>
            <a:endParaRPr lang="zh-CN" altLang="zh-CN" dirty="0">
              <a:latin typeface="Huawei Sans" panose="020C0503030203020204" pitchFamily="34" charset="0"/>
              <a:ea typeface="+mn-ea"/>
            </a:endParaRPr>
          </a:p>
          <a:p>
            <a:pPr marL="588600" lvl="1" indent="-228600">
              <a:buSzPct val="100000"/>
              <a:buFont typeface="+mj-lt"/>
              <a:buAutoNum type="arabicPeriod"/>
            </a:pPr>
            <a:r>
              <a:rPr dirty="0">
                <a:latin typeface="Huawei Sans" panose="020C0503030203020204" pitchFamily="34" charset="0"/>
              </a:rPr>
              <a:t>PC1 generates the link-local address FE80::1002 and sends RS messages to all routers on the local link.</a:t>
            </a:r>
            <a:endParaRPr lang="zh-CN" altLang="zh-CN" dirty="0">
              <a:latin typeface="Huawei Sans" panose="020C0503030203020204" pitchFamily="34" charset="0"/>
              <a:ea typeface="+mn-ea"/>
            </a:endParaRPr>
          </a:p>
          <a:p>
            <a:pPr marL="588600" lvl="1" indent="-228600">
              <a:buSzPct val="100000"/>
              <a:buFont typeface="+mj-lt"/>
              <a:buAutoNum type="arabicPeriod"/>
            </a:pPr>
            <a:r>
              <a:rPr dirty="0">
                <a:latin typeface="Huawei Sans" panose="020C0503030203020204" pitchFamily="34" charset="0"/>
              </a:rPr>
              <a:t>R1 sends an RA message carrying a prefix for stateless address </a:t>
            </a:r>
            <a:r>
              <a:rPr dirty="0" err="1">
                <a:latin typeface="Huawei Sans" panose="020C0503030203020204" pitchFamily="34" charset="0"/>
              </a:rPr>
              <a:t>autoconfiguration</a:t>
            </a:r>
            <a:r>
              <a:rPr dirty="0">
                <a:latin typeface="Huawei Sans" panose="020C0503030203020204" pitchFamily="34" charset="0"/>
              </a:rPr>
              <a:t>. In this example, the prefix is 2001:DB8::/64.</a:t>
            </a:r>
          </a:p>
          <a:p>
            <a:pPr marL="588600" lvl="1" indent="-228600">
              <a:buSzPct val="100000"/>
              <a:buFont typeface="+mj-lt"/>
              <a:buAutoNum type="arabicPeriod"/>
            </a:pPr>
            <a:r>
              <a:rPr dirty="0">
                <a:latin typeface="Huawei Sans" panose="020C0503030203020204" pitchFamily="34" charset="0"/>
              </a:rPr>
              <a:t>After receiving the RA message, PC1 generates the IPv6 address 2001:DB8::1002 based on the prefix and interface ID.</a:t>
            </a:r>
            <a:endParaRPr lang="zh-CN" altLang="en-US" dirty="0">
              <a:latin typeface="Huawei Sans" panose="020C0503030203020204" pitchFamily="34" charset="0"/>
              <a:ea typeface="+mn-ea"/>
            </a:endParaRPr>
          </a:p>
        </p:txBody>
      </p:sp>
    </p:spTree>
    <p:extLst>
      <p:ext uri="{BB962C8B-B14F-4D97-AF65-F5344CB8AC3E}">
        <p14:creationId xmlns:p14="http://schemas.microsoft.com/office/powerpoint/2010/main" val="1174874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89418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63423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134534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82649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59362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endParaRPr lang="zh-CN" altLang="en-US" sz="1100" kern="1200" dirty="0">
              <a:solidFill>
                <a:schemeClr val="tx1"/>
              </a:solidFill>
              <a:latin typeface="Huawei Sans" panose="020C0503030203020204" pitchFamily="34" charset="0"/>
              <a:ea typeface="+mn-ea"/>
              <a:cs typeface="+mn-cs"/>
            </a:endParaRPr>
          </a:p>
        </p:txBody>
      </p:sp>
    </p:spTree>
    <p:extLst>
      <p:ext uri="{BB962C8B-B14F-4D97-AF65-F5344CB8AC3E}">
        <p14:creationId xmlns:p14="http://schemas.microsoft.com/office/powerpoint/2010/main" val="1658949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Valid lifetime: lifetime of an address/prefix. After an address/prefix expires, all the users who use it are logged out. The valid lifetime must not be shorter than 3 hours or the preferred lifetime.</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a:latin typeface="Huawei Sans" panose="020C0503030203020204" pitchFamily="34" charset="0"/>
              </a:rPr>
              <a:t>Preferred lifetime: used to calculate the renew time and rebind time. The preferred lifetime must not be shorter than 2 hours.</a:t>
            </a:r>
            <a:endParaRPr lang="zh-CN" altLang="zh-CN" sz="1100" dirty="0">
              <a:latin typeface="Huawei Sans" panose="020C0503030203020204" pitchFamily="34" charset="0"/>
            </a:endParaRPr>
          </a:p>
        </p:txBody>
      </p:sp>
    </p:spTree>
    <p:extLst>
      <p:ext uri="{BB962C8B-B14F-4D97-AF65-F5344CB8AC3E}">
        <p14:creationId xmlns:p14="http://schemas.microsoft.com/office/powerpoint/2010/main" val="1073343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rtl="0" eaLnBrk="1" fontAlgn="ctr" latinLnBrk="0" hangingPunct="1"/>
            <a:endParaRPr lang="zh-CN" altLang="en-US" dirty="0">
              <a:latin typeface="Huawei Sans" panose="020C0503030203020204" pitchFamily="34" charset="0"/>
              <a:ea typeface="+mn-ea"/>
            </a:endParaRPr>
          </a:p>
        </p:txBody>
      </p:sp>
    </p:spTree>
    <p:extLst>
      <p:ext uri="{BB962C8B-B14F-4D97-AF65-F5344CB8AC3E}">
        <p14:creationId xmlns:p14="http://schemas.microsoft.com/office/powerpoint/2010/main" val="4009728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The two-message exchange improves the efficiency of DHCPv6 address allocation, but it is applicable when only one DHCPv6 server exists on a network. On a network with multiple DHCPv6 servers, these servers can allocate IPv6 addresses/prefixes and other configuration parameters to a DHCPv6 client. However, a client can use only the IPv6 address/prefix and configuration parameters allocated by a DHCPv6 server.  </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891079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48372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dirty="0">
              <a:latin typeface="Huawei Sans" panose="020C0503030203020204" pitchFamily="34" charset="0"/>
              <a:ea typeface="+mn-ea"/>
            </a:endParaRPr>
          </a:p>
        </p:txBody>
      </p:sp>
    </p:spTree>
    <p:extLst>
      <p:ext uri="{BB962C8B-B14F-4D97-AF65-F5344CB8AC3E}">
        <p14:creationId xmlns:p14="http://schemas.microsoft.com/office/powerpoint/2010/main" val="2559405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sz="1100" kern="1200" dirty="0">
              <a:solidFill>
                <a:schemeClr val="tx1"/>
              </a:solidFill>
              <a:latin typeface="Huawei Sans" panose="020C0503030203020204" pitchFamily="34" charset="0"/>
              <a:ea typeface="+mn-ea"/>
              <a:cs typeface="+mn-cs"/>
            </a:endParaRPr>
          </a:p>
        </p:txBody>
      </p:sp>
    </p:spTree>
    <p:extLst>
      <p:ext uri="{BB962C8B-B14F-4D97-AF65-F5344CB8AC3E}">
        <p14:creationId xmlns:p14="http://schemas.microsoft.com/office/powerpoint/2010/main" val="143785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sz="1100">
                <a:latin typeface="Huawei Sans" panose="020C0503030203020204" pitchFamily="34" charset="0"/>
              </a:rPr>
              <a:t>After a host generates a link-local address and detects no address conflict, it initiates a router discovery process. Specifically, the host sends an RS message, and the router replies with an RA message. If the M bit is 0 and the O bit is 1 in the RA message, the host obtains other configuration parameters except addresses/prefixes, such as DNS, SIP, and SNTP server configuration parameters, through DHCPv6 stateless autoconfiguration.</a:t>
            </a:r>
            <a:endParaRPr lang="en-US" altLang="zh-CN" sz="1100" dirty="0">
              <a:latin typeface="Huawei Sans" panose="020C0503030203020204" pitchFamily="34" charset="0"/>
            </a:endParaRPr>
          </a:p>
        </p:txBody>
      </p:sp>
    </p:spTree>
    <p:extLst>
      <p:ext uri="{BB962C8B-B14F-4D97-AF65-F5344CB8AC3E}">
        <p14:creationId xmlns:p14="http://schemas.microsoft.com/office/powerpoint/2010/main" val="1660568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DHCPv6 PD applies to a scenario where a router (for example, the DHCPv6 client in this example) needs to allocate prefixes to its connected IPv6 hosts to implement automatic address configuration for the hosts. In this way, the hierarchical layout of the entire IPv6 network is implemented.</a:t>
            </a:r>
            <a:endParaRPr lang="en-US" altLang="zh-CN" sz="1100"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In Step 1, the DHCPv6 client requests the DHCPv6 server to allocate an IA_NA address and an IA_PD prefix, which are the address allocated to the client's WAN interface and the prefix allocated to the client's LAN side, respectively.</a:t>
            </a:r>
          </a:p>
        </p:txBody>
      </p:sp>
    </p:spTree>
    <p:extLst>
      <p:ext uri="{BB962C8B-B14F-4D97-AF65-F5344CB8AC3E}">
        <p14:creationId xmlns:p14="http://schemas.microsoft.com/office/powerpoint/2010/main" val="3495279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endParaRPr lang="zh-CN" altLang="en-US" dirty="0">
              <a:latin typeface="Huawei Sans" panose="020C0503030203020204" pitchFamily="34" charset="0"/>
            </a:endParaRPr>
          </a:p>
        </p:txBody>
      </p:sp>
    </p:spTree>
    <p:extLst>
      <p:ext uri="{BB962C8B-B14F-4D97-AF65-F5344CB8AC3E}">
        <p14:creationId xmlns:p14="http://schemas.microsoft.com/office/powerpoint/2010/main" val="4153367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endParaRPr lang="zh-CN" altLang="zh-CN" sz="1100" kern="1200" dirty="0">
              <a:solidFill>
                <a:schemeClr val="tx1"/>
              </a:solidFill>
              <a:latin typeface="Huawei Sans" panose="020C0503030203020204" pitchFamily="34" charset="0"/>
              <a:ea typeface="+mn-ea"/>
              <a:cs typeface="+mn-cs"/>
            </a:endParaRPr>
          </a:p>
        </p:txBody>
      </p:sp>
    </p:spTree>
    <p:extLst>
      <p:ext uri="{BB962C8B-B14F-4D97-AF65-F5344CB8AC3E}">
        <p14:creationId xmlns:p14="http://schemas.microsoft.com/office/powerpoint/2010/main" val="3340943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482339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312522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575980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02023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3973026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560329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4" name="备注占位符 3"/>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602557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4" name="备注占位符 3"/>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69215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666226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335179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47916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89360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idx="1"/>
          </p:nvPr>
        </p:nvSpPr>
        <p:spPr/>
        <p:txBody>
          <a:bodyPr/>
          <a:lstStyle/>
          <a:p>
            <a:pPr marL="228600" indent="-228600">
              <a:buFont typeface="+mj-lt"/>
              <a:buAutoNum type="arabicPeriod"/>
            </a:pPr>
            <a:r>
              <a:rPr dirty="0">
                <a:latin typeface="Huawei Sans" panose="020C0503030203020204" pitchFamily="34" charset="0"/>
              </a:rPr>
              <a:t>D</a:t>
            </a:r>
          </a:p>
          <a:p>
            <a:pPr marL="228600" indent="-228600">
              <a:buFont typeface="+mj-lt"/>
              <a:buAutoNum type="arabicPeriod"/>
            </a:pPr>
            <a:r>
              <a:rPr dirty="0">
                <a:latin typeface="Huawei Sans" panose="020C0503030203020204" pitchFamily="34" charset="0"/>
              </a:rPr>
              <a:t>A, B, C, D, and E</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1891622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162414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434975" y="765175"/>
            <a:ext cx="5930900" cy="3336925"/>
          </a:xfrm>
          <a:ln/>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49419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24546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40484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656934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67706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63744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a typeface="+mn-ea"/>
            </a:endParaRPr>
          </a:p>
        </p:txBody>
      </p:sp>
    </p:spTree>
    <p:extLst>
      <p:ext uri="{BB962C8B-B14F-4D97-AF65-F5344CB8AC3E}">
        <p14:creationId xmlns:p14="http://schemas.microsoft.com/office/powerpoint/2010/main" val="1750649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1582973542"/>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051048250"/>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821295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201800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365648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824456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66152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266433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770604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81068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83534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78013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3197910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2633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175783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181356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499584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2058602983"/>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5D7ADA0D-70BF-4ECA-83AC-BCA793E77EFA}"/>
              </a:ext>
            </a:extLst>
          </p:cNvPr>
          <p:cNvSpPr>
            <a:spLocks noGrp="1"/>
          </p:cNvSpPr>
          <p:nvPr>
            <p:ph type="body" sz="quarter" idx="17"/>
          </p:nvPr>
        </p:nvSpPr>
        <p:spPr bwMode="gray"/>
        <p:txBody>
          <a:bodyPr/>
          <a:lstStyle/>
          <a:p>
            <a:endParaRPr lang="en-US"/>
          </a:p>
        </p:txBody>
      </p:sp>
      <p:sp>
        <p:nvSpPr>
          <p:cNvPr id="8" name="Text Placeholder 7">
            <a:extLst>
              <a:ext uri="{FF2B5EF4-FFF2-40B4-BE49-F238E27FC236}">
                <a16:creationId xmlns:a16="http://schemas.microsoft.com/office/drawing/2014/main" id="{FC72496A-0F31-4864-A709-4AC7A69EBBB9}"/>
              </a:ext>
            </a:extLst>
          </p:cNvPr>
          <p:cNvSpPr>
            <a:spLocks noGrp="1"/>
          </p:cNvSpPr>
          <p:nvPr>
            <p:ph type="body" sz="quarter" idx="18"/>
          </p:nvPr>
        </p:nvSpPr>
        <p:spPr bwMode="gray"/>
        <p:txBody>
          <a:bodyPr/>
          <a:lstStyle/>
          <a:p>
            <a:endParaRPr lang="en-US"/>
          </a:p>
        </p:txBody>
      </p:sp>
      <p:sp>
        <p:nvSpPr>
          <p:cNvPr id="9" name="Text Placeholder 8">
            <a:extLst>
              <a:ext uri="{FF2B5EF4-FFF2-40B4-BE49-F238E27FC236}">
                <a16:creationId xmlns:a16="http://schemas.microsoft.com/office/drawing/2014/main" id="{5D2C2A10-38AB-48F4-BC93-40824FFA8429}"/>
              </a:ext>
            </a:extLst>
          </p:cNvPr>
          <p:cNvSpPr>
            <a:spLocks noGrp="1"/>
          </p:cNvSpPr>
          <p:nvPr>
            <p:ph type="body" sz="quarter" idx="19"/>
          </p:nvPr>
        </p:nvSpPr>
        <p:spPr bwMode="gray"/>
        <p:txBody>
          <a:bodyPr/>
          <a:lstStyle/>
          <a:p>
            <a:endParaRPr lang="en-US"/>
          </a:p>
        </p:txBody>
      </p:sp>
      <p:sp>
        <p:nvSpPr>
          <p:cNvPr id="10" name="Text Placeholder 9">
            <a:extLst>
              <a:ext uri="{FF2B5EF4-FFF2-40B4-BE49-F238E27FC236}">
                <a16:creationId xmlns:a16="http://schemas.microsoft.com/office/drawing/2014/main" id="{C2784DF8-FFCB-4BFC-B51F-BC1BA575247E}"/>
              </a:ext>
            </a:extLst>
          </p:cNvPr>
          <p:cNvSpPr>
            <a:spLocks noGrp="1"/>
          </p:cNvSpPr>
          <p:nvPr>
            <p:ph type="body" sz="quarter" idx="20"/>
          </p:nvPr>
        </p:nvSpPr>
        <p:spPr bwMode="gray"/>
        <p:txBody>
          <a:bodyPr/>
          <a:lstStyle/>
          <a:p>
            <a:endParaRPr lang="en-US"/>
          </a:p>
        </p:txBody>
      </p:sp>
      <p:sp>
        <p:nvSpPr>
          <p:cNvPr id="4" name="文本占位符 3"/>
          <p:cNvSpPr>
            <a:spLocks noGrp="1"/>
          </p:cNvSpPr>
          <p:nvPr>
            <p:ph type="body" sz="quarter" idx="13"/>
          </p:nvPr>
        </p:nvSpPr>
        <p:spPr bwMode="gray"/>
        <p:txBody>
          <a:bodyPr wrap="square">
            <a:noAutofit/>
          </a:bodyPr>
          <a:lstStyle/>
          <a:p>
            <a:r>
              <a:rPr>
                <a:latin typeface="Huawei Sans" panose="020C0503030203020204" pitchFamily="34" charset="0"/>
              </a:rPr>
              <a:t>Ding Yi/dwx66270</a:t>
            </a:r>
            <a:endParaRPr lang="zh-CN" altLang="en-US" dirty="0">
              <a:latin typeface="Huawei Sans" panose="020C0503030203020204" pitchFamily="34" charset="0"/>
            </a:endParaRPr>
          </a:p>
        </p:txBody>
      </p:sp>
      <p:sp>
        <p:nvSpPr>
          <p:cNvPr id="5" name="文本占位符 4"/>
          <p:cNvSpPr>
            <a:spLocks noGrp="1"/>
          </p:cNvSpPr>
          <p:nvPr>
            <p:ph type="body" sz="quarter" idx="14"/>
          </p:nvPr>
        </p:nvSpPr>
        <p:spPr bwMode="gray"/>
        <p:txBody>
          <a:bodyPr wrap="square">
            <a:noAutofit/>
          </a:bodyPr>
          <a:lstStyle/>
          <a:p>
            <a:r>
              <a:rPr>
                <a:latin typeface="Huawei Sans" panose="020C0503030203020204" pitchFamily="34" charset="0"/>
              </a:rPr>
              <a:t>2020.03.05</a:t>
            </a:r>
            <a:endParaRPr lang="zh-CN" altLang="en-US" dirty="0">
              <a:latin typeface="Huawei Sans" panose="020C0503030203020204" pitchFamily="34" charset="0"/>
            </a:endParaRPr>
          </a:p>
        </p:txBody>
      </p:sp>
      <p:sp>
        <p:nvSpPr>
          <p:cNvPr id="6" name="Text Placeholder 5">
            <a:extLst>
              <a:ext uri="{FF2B5EF4-FFF2-40B4-BE49-F238E27FC236}">
                <a16:creationId xmlns:a16="http://schemas.microsoft.com/office/drawing/2014/main" id="{82C2633C-AB92-47F4-A766-FEF26A99DD32}"/>
              </a:ext>
            </a:extLst>
          </p:cNvPr>
          <p:cNvSpPr>
            <a:spLocks noGrp="1"/>
          </p:cNvSpPr>
          <p:nvPr>
            <p:ph type="body" sz="quarter" idx="15"/>
          </p:nvPr>
        </p:nvSpPr>
        <p:spPr bwMode="gray"/>
        <p:txBody>
          <a:bodyPr/>
          <a:lstStyle/>
          <a:p>
            <a:endParaRPr lang="en-US"/>
          </a:p>
        </p:txBody>
      </p:sp>
      <p:sp>
        <p:nvSpPr>
          <p:cNvPr id="3" name="文本占位符 2"/>
          <p:cNvSpPr>
            <a:spLocks noGrp="1"/>
          </p:cNvSpPr>
          <p:nvPr>
            <p:ph type="body" sz="quarter" idx="16"/>
          </p:nvPr>
        </p:nvSpPr>
        <p:spPr bwMode="gray"/>
        <p:txBody>
          <a:bodyPr wrap="square">
            <a:noAutofit/>
          </a:bodyPr>
          <a:lstStyle/>
          <a:p>
            <a:r>
              <a:rPr kumimoji="1" lang="en-US" altLang="zh-CN" dirty="0">
                <a:latin typeface="Huawei Sans" panose="020C0503030203020204" pitchFamily="34" charset="0"/>
              </a:rPr>
              <a:t>New</a:t>
            </a:r>
            <a:endParaRPr lang="zh-CN" altLang="en-US" dirty="0">
              <a:latin typeface="Huawei Sans" panose="020C0503030203020204" pitchFamily="34" charset="0"/>
            </a:endParaRPr>
          </a:p>
        </p:txBody>
      </p:sp>
      <p:sp>
        <p:nvSpPr>
          <p:cNvPr id="11" name="Text Placeholder 10">
            <a:extLst>
              <a:ext uri="{FF2B5EF4-FFF2-40B4-BE49-F238E27FC236}">
                <a16:creationId xmlns:a16="http://schemas.microsoft.com/office/drawing/2014/main" id="{8E228388-9E41-4308-AA38-3486E54DFAB3}"/>
              </a:ext>
            </a:extLst>
          </p:cNvPr>
          <p:cNvSpPr>
            <a:spLocks noGrp="1"/>
          </p:cNvSpPr>
          <p:nvPr>
            <p:ph type="body" sz="quarter" idx="21"/>
          </p:nvPr>
        </p:nvSpPr>
        <p:spPr bwMode="gray"/>
        <p:txBody>
          <a:bodyPr/>
          <a:lstStyle/>
          <a:p>
            <a:endParaRPr lang="en-US"/>
          </a:p>
        </p:txBody>
      </p:sp>
      <p:sp>
        <p:nvSpPr>
          <p:cNvPr id="33" name="文本占位符 32"/>
          <p:cNvSpPr>
            <a:spLocks noGrp="1"/>
          </p:cNvSpPr>
          <p:nvPr>
            <p:ph type="body" sz="quarter" idx="22"/>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12" name="Text Placeholder 11">
            <a:extLst>
              <a:ext uri="{FF2B5EF4-FFF2-40B4-BE49-F238E27FC236}">
                <a16:creationId xmlns:a16="http://schemas.microsoft.com/office/drawing/2014/main" id="{5B8C7627-58A4-43B1-94AF-8B705CC178DA}"/>
              </a:ext>
            </a:extLst>
          </p:cNvPr>
          <p:cNvSpPr>
            <a:spLocks noGrp="1"/>
          </p:cNvSpPr>
          <p:nvPr>
            <p:ph type="body" sz="quarter" idx="23"/>
          </p:nvPr>
        </p:nvSpPr>
        <p:spPr bwMode="gray"/>
        <p:txBody>
          <a:bodyPr/>
          <a:lstStyle/>
          <a:p>
            <a:endParaRPr lang="en-US"/>
          </a:p>
        </p:txBody>
      </p:sp>
      <p:sp>
        <p:nvSpPr>
          <p:cNvPr id="13" name="Text Placeholder 12">
            <a:extLst>
              <a:ext uri="{FF2B5EF4-FFF2-40B4-BE49-F238E27FC236}">
                <a16:creationId xmlns:a16="http://schemas.microsoft.com/office/drawing/2014/main" id="{D0404BB5-4C10-466D-96BF-95379B2B3368}"/>
              </a:ext>
            </a:extLst>
          </p:cNvPr>
          <p:cNvSpPr>
            <a:spLocks noGrp="1"/>
          </p:cNvSpPr>
          <p:nvPr>
            <p:ph type="body" sz="quarter" idx="24"/>
          </p:nvPr>
        </p:nvSpPr>
        <p:spPr bwMode="gray"/>
        <p:txBody>
          <a:bodyPr/>
          <a:lstStyle/>
          <a:p>
            <a:endParaRPr lang="en-US"/>
          </a:p>
        </p:txBody>
      </p:sp>
      <p:sp>
        <p:nvSpPr>
          <p:cNvPr id="14" name="Text Placeholder 13">
            <a:extLst>
              <a:ext uri="{FF2B5EF4-FFF2-40B4-BE49-F238E27FC236}">
                <a16:creationId xmlns:a16="http://schemas.microsoft.com/office/drawing/2014/main" id="{0BBC07D9-04F8-4DB8-9BD7-D2BAD13A719E}"/>
              </a:ext>
            </a:extLst>
          </p:cNvPr>
          <p:cNvSpPr>
            <a:spLocks noGrp="1"/>
          </p:cNvSpPr>
          <p:nvPr>
            <p:ph type="body" sz="quarter" idx="25"/>
          </p:nvPr>
        </p:nvSpPr>
        <p:spPr bwMode="gray"/>
        <p:txBody>
          <a:bodyPr/>
          <a:lstStyle/>
          <a:p>
            <a:endParaRPr lang="en-US"/>
          </a:p>
        </p:txBody>
      </p:sp>
      <p:sp>
        <p:nvSpPr>
          <p:cNvPr id="37" name="文本占位符 36"/>
          <p:cNvSpPr>
            <a:spLocks noGrp="1"/>
          </p:cNvSpPr>
          <p:nvPr>
            <p:ph type="body" sz="quarter" idx="26"/>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15" name="Text Placeholder 14">
            <a:extLst>
              <a:ext uri="{FF2B5EF4-FFF2-40B4-BE49-F238E27FC236}">
                <a16:creationId xmlns:a16="http://schemas.microsoft.com/office/drawing/2014/main" id="{31A3CE68-61B5-4DAF-8433-639788E16A81}"/>
              </a:ext>
            </a:extLst>
          </p:cNvPr>
          <p:cNvSpPr>
            <a:spLocks noGrp="1"/>
          </p:cNvSpPr>
          <p:nvPr>
            <p:ph type="body" sz="quarter" idx="27"/>
          </p:nvPr>
        </p:nvSpPr>
        <p:spPr bwMode="gray"/>
        <p:txBody>
          <a:bodyPr/>
          <a:lstStyle/>
          <a:p>
            <a:endParaRPr lang="en-US"/>
          </a:p>
        </p:txBody>
      </p:sp>
      <p:sp>
        <p:nvSpPr>
          <p:cNvPr id="16" name="Text Placeholder 15">
            <a:extLst>
              <a:ext uri="{FF2B5EF4-FFF2-40B4-BE49-F238E27FC236}">
                <a16:creationId xmlns:a16="http://schemas.microsoft.com/office/drawing/2014/main" id="{415A9A32-D728-4403-814C-58C1BA2DA684}"/>
              </a:ext>
            </a:extLst>
          </p:cNvPr>
          <p:cNvSpPr>
            <a:spLocks noGrp="1"/>
          </p:cNvSpPr>
          <p:nvPr>
            <p:ph type="body" sz="quarter" idx="28"/>
          </p:nvPr>
        </p:nvSpPr>
        <p:spPr bwMode="gray"/>
        <p:txBody>
          <a:bodyPr/>
          <a:lstStyle/>
          <a:p>
            <a:endParaRPr lang="en-US"/>
          </a:p>
        </p:txBody>
      </p:sp>
      <p:sp>
        <p:nvSpPr>
          <p:cNvPr id="17" name="Text Placeholder 16">
            <a:extLst>
              <a:ext uri="{FF2B5EF4-FFF2-40B4-BE49-F238E27FC236}">
                <a16:creationId xmlns:a16="http://schemas.microsoft.com/office/drawing/2014/main" id="{C2B9D79C-2F2C-4A37-9708-BF88F73E7A8B}"/>
              </a:ext>
            </a:extLst>
          </p:cNvPr>
          <p:cNvSpPr>
            <a:spLocks noGrp="1"/>
          </p:cNvSpPr>
          <p:nvPr>
            <p:ph type="body" sz="quarter" idx="29"/>
          </p:nvPr>
        </p:nvSpPr>
        <p:spPr bwMode="gray"/>
        <p:txBody>
          <a:bodyPr/>
          <a:lstStyle/>
          <a:p>
            <a:endParaRPr lang="en-US"/>
          </a:p>
        </p:txBody>
      </p:sp>
      <p:sp>
        <p:nvSpPr>
          <p:cNvPr id="41" name="文本占位符 40"/>
          <p:cNvSpPr>
            <a:spLocks noGrp="1"/>
          </p:cNvSpPr>
          <p:nvPr>
            <p:ph type="body" sz="quarter" idx="30"/>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18" name="Text Placeholder 17">
            <a:extLst>
              <a:ext uri="{FF2B5EF4-FFF2-40B4-BE49-F238E27FC236}">
                <a16:creationId xmlns:a16="http://schemas.microsoft.com/office/drawing/2014/main" id="{17035CAC-A639-4B99-A0A3-7ABBC3CFD4E4}"/>
              </a:ext>
            </a:extLst>
          </p:cNvPr>
          <p:cNvSpPr>
            <a:spLocks noGrp="1"/>
          </p:cNvSpPr>
          <p:nvPr>
            <p:ph type="body" sz="quarter" idx="31"/>
          </p:nvPr>
        </p:nvSpPr>
        <p:spPr bwMode="gray"/>
        <p:txBody>
          <a:bodyPr/>
          <a:lstStyle/>
          <a:p>
            <a:endParaRPr lang="en-US"/>
          </a:p>
        </p:txBody>
      </p:sp>
      <p:sp>
        <p:nvSpPr>
          <p:cNvPr id="19" name="Text Placeholder 18">
            <a:extLst>
              <a:ext uri="{FF2B5EF4-FFF2-40B4-BE49-F238E27FC236}">
                <a16:creationId xmlns:a16="http://schemas.microsoft.com/office/drawing/2014/main" id="{23390AC0-1D36-40B6-85B2-5F5E5CEF05A7}"/>
              </a:ext>
            </a:extLst>
          </p:cNvPr>
          <p:cNvSpPr>
            <a:spLocks noGrp="1"/>
          </p:cNvSpPr>
          <p:nvPr>
            <p:ph type="body" sz="quarter" idx="32"/>
          </p:nvPr>
        </p:nvSpPr>
        <p:spPr bwMode="gray"/>
        <p:txBody>
          <a:bodyPr/>
          <a:lstStyle/>
          <a:p>
            <a:endParaRPr lang="en-US"/>
          </a:p>
        </p:txBody>
      </p:sp>
      <p:sp>
        <p:nvSpPr>
          <p:cNvPr id="20" name="Text Placeholder 19">
            <a:extLst>
              <a:ext uri="{FF2B5EF4-FFF2-40B4-BE49-F238E27FC236}">
                <a16:creationId xmlns:a16="http://schemas.microsoft.com/office/drawing/2014/main" id="{D2D31702-D678-4EA9-A236-49FD3BCB50C6}"/>
              </a:ext>
            </a:extLst>
          </p:cNvPr>
          <p:cNvSpPr>
            <a:spLocks noGrp="1"/>
          </p:cNvSpPr>
          <p:nvPr>
            <p:ph type="body" sz="quarter" idx="33"/>
          </p:nvPr>
        </p:nvSpPr>
        <p:spPr bwMode="gray"/>
        <p:txBody>
          <a:bodyPr/>
          <a:lstStyle/>
          <a:p>
            <a:endParaRPr lang="en-US"/>
          </a:p>
        </p:txBody>
      </p:sp>
      <p:sp>
        <p:nvSpPr>
          <p:cNvPr id="45" name="文本占位符 44"/>
          <p:cNvSpPr>
            <a:spLocks noGrp="1"/>
          </p:cNvSpPr>
          <p:nvPr>
            <p:ph type="body" sz="quarter" idx="34"/>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21" name="Text Placeholder 20">
            <a:extLst>
              <a:ext uri="{FF2B5EF4-FFF2-40B4-BE49-F238E27FC236}">
                <a16:creationId xmlns:a16="http://schemas.microsoft.com/office/drawing/2014/main" id="{A95E6936-A3F1-4817-814A-FFBF5B07593B}"/>
              </a:ext>
            </a:extLst>
          </p:cNvPr>
          <p:cNvSpPr>
            <a:spLocks noGrp="1"/>
          </p:cNvSpPr>
          <p:nvPr>
            <p:ph type="body" sz="quarter" idx="35"/>
          </p:nvPr>
        </p:nvSpPr>
        <p:spPr bwMode="gray"/>
        <p:txBody>
          <a:bodyPr/>
          <a:lstStyle/>
          <a:p>
            <a:endParaRPr lang="en-US"/>
          </a:p>
        </p:txBody>
      </p:sp>
      <p:sp>
        <p:nvSpPr>
          <p:cNvPr id="22" name="Text Placeholder 21">
            <a:extLst>
              <a:ext uri="{FF2B5EF4-FFF2-40B4-BE49-F238E27FC236}">
                <a16:creationId xmlns:a16="http://schemas.microsoft.com/office/drawing/2014/main" id="{EC2725BD-C09E-4660-8262-01ABA4F48513}"/>
              </a:ext>
            </a:extLst>
          </p:cNvPr>
          <p:cNvSpPr>
            <a:spLocks noGrp="1"/>
          </p:cNvSpPr>
          <p:nvPr>
            <p:ph type="body" sz="quarter" idx="36"/>
          </p:nvPr>
        </p:nvSpPr>
        <p:spPr bwMode="gray"/>
        <p:txBody>
          <a:bodyPr/>
          <a:lstStyle/>
          <a:p>
            <a:endParaRPr lang="en-US"/>
          </a:p>
        </p:txBody>
      </p:sp>
      <p:sp>
        <p:nvSpPr>
          <p:cNvPr id="23" name="Text Placeholder 22">
            <a:extLst>
              <a:ext uri="{FF2B5EF4-FFF2-40B4-BE49-F238E27FC236}">
                <a16:creationId xmlns:a16="http://schemas.microsoft.com/office/drawing/2014/main" id="{C6461C4F-0482-4F1B-84CE-E577C13C22D5}"/>
              </a:ext>
            </a:extLst>
          </p:cNvPr>
          <p:cNvSpPr>
            <a:spLocks noGrp="1"/>
          </p:cNvSpPr>
          <p:nvPr>
            <p:ph type="body" sz="quarter" idx="37"/>
          </p:nvPr>
        </p:nvSpPr>
        <p:spPr bwMode="gray"/>
        <p:txBody>
          <a:bodyPr/>
          <a:lstStyle/>
          <a:p>
            <a:endParaRPr lang="en-US"/>
          </a:p>
        </p:txBody>
      </p:sp>
      <p:sp>
        <p:nvSpPr>
          <p:cNvPr id="49" name="文本占位符 48"/>
          <p:cNvSpPr>
            <a:spLocks noGrp="1"/>
          </p:cNvSpPr>
          <p:nvPr>
            <p:ph type="body" sz="quarter" idx="38"/>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24" name="Text Placeholder 23">
            <a:extLst>
              <a:ext uri="{FF2B5EF4-FFF2-40B4-BE49-F238E27FC236}">
                <a16:creationId xmlns:a16="http://schemas.microsoft.com/office/drawing/2014/main" id="{0864EA8A-1DE8-46FB-9FCB-5C94B9EA70FF}"/>
              </a:ext>
            </a:extLst>
          </p:cNvPr>
          <p:cNvSpPr>
            <a:spLocks noGrp="1"/>
          </p:cNvSpPr>
          <p:nvPr>
            <p:ph type="body" sz="quarter" idx="39"/>
          </p:nvPr>
        </p:nvSpPr>
        <p:spPr bwMode="gray"/>
        <p:txBody>
          <a:bodyPr/>
          <a:lstStyle/>
          <a:p>
            <a:endParaRPr lang="en-US"/>
          </a:p>
        </p:txBody>
      </p:sp>
      <p:sp>
        <p:nvSpPr>
          <p:cNvPr id="25" name="Text Placeholder 24">
            <a:extLst>
              <a:ext uri="{FF2B5EF4-FFF2-40B4-BE49-F238E27FC236}">
                <a16:creationId xmlns:a16="http://schemas.microsoft.com/office/drawing/2014/main" id="{0674E4EB-617E-4399-A8FD-1E16032298F9}"/>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575693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IPv6 stateless address configuration is implemented by exchanging RS and RA messages.</a:t>
            </a:r>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IPv6 Stateless Address Autoconfiguration Example</a:t>
            </a:r>
          </a:p>
        </p:txBody>
      </p:sp>
      <p:sp>
        <p:nvSpPr>
          <p:cNvPr id="4" name="Line 22"/>
          <p:cNvSpPr>
            <a:spLocks noChangeShapeType="1"/>
          </p:cNvSpPr>
          <p:nvPr/>
        </p:nvSpPr>
        <p:spPr bwMode="gray">
          <a:xfrm flipV="1">
            <a:off x="1486463" y="2655955"/>
            <a:ext cx="9072207" cy="1572"/>
          </a:xfrm>
          <a:prstGeom prst="line">
            <a:avLst/>
          </a:prstGeom>
          <a:noFill/>
          <a:ln w="31750">
            <a:solidFill>
              <a:schemeClr val="tx1"/>
            </a:solidFill>
            <a:round/>
            <a:headEnd/>
            <a:tailEnd/>
          </a:ln>
          <a:effectLst/>
        </p:spPr>
        <p:txBody>
          <a:bodyPr wrap="square" anchor="ctr">
            <a:noAutofit/>
          </a:bodyPr>
          <a:lstStyle/>
          <a:p>
            <a:endParaRPr lang="zh-CN" altLang="en-US">
              <a:latin typeface="Huawei Sans" panose="020C0503030203020204" pitchFamily="34" charset="0"/>
            </a:endParaRPr>
          </a:p>
        </p:txBody>
      </p:sp>
      <p:sp>
        <p:nvSpPr>
          <p:cNvPr id="5" name="Line 23"/>
          <p:cNvSpPr>
            <a:spLocks noChangeShapeType="1"/>
          </p:cNvSpPr>
          <p:nvPr/>
        </p:nvSpPr>
        <p:spPr bwMode="gray">
          <a:xfrm>
            <a:off x="2174133" y="2372814"/>
            <a:ext cx="1549" cy="267867"/>
          </a:xfrm>
          <a:prstGeom prst="line">
            <a:avLst/>
          </a:prstGeom>
          <a:noFill/>
          <a:ln w="31750">
            <a:solidFill>
              <a:schemeClr val="tx1"/>
            </a:solidFill>
            <a:round/>
            <a:headEnd/>
            <a:tailEnd/>
          </a:ln>
          <a:effectLst/>
        </p:spPr>
        <p:txBody>
          <a:bodyPr wrap="square" anchor="ctr">
            <a:noAutofit/>
          </a:bodyPr>
          <a:lstStyle/>
          <a:p>
            <a:endParaRPr lang="zh-CN" altLang="en-US">
              <a:latin typeface="Huawei Sans" panose="020C0503030203020204" pitchFamily="34" charset="0"/>
            </a:endParaRPr>
          </a:p>
        </p:txBody>
      </p:sp>
      <p:sp>
        <p:nvSpPr>
          <p:cNvPr id="6" name="Line 24"/>
          <p:cNvSpPr>
            <a:spLocks noChangeShapeType="1"/>
          </p:cNvSpPr>
          <p:nvPr/>
        </p:nvSpPr>
        <p:spPr bwMode="gray">
          <a:xfrm>
            <a:off x="9684357" y="2372814"/>
            <a:ext cx="0" cy="275871"/>
          </a:xfrm>
          <a:prstGeom prst="line">
            <a:avLst/>
          </a:prstGeom>
          <a:noFill/>
          <a:ln w="31750">
            <a:solidFill>
              <a:schemeClr val="tx1"/>
            </a:solidFill>
            <a:round/>
            <a:headEnd/>
            <a:tailEnd/>
          </a:ln>
          <a:effectLst/>
        </p:spPr>
        <p:txBody>
          <a:bodyPr wrap="square" anchor="ctr">
            <a:noAutofit/>
          </a:bodyPr>
          <a:lstStyle/>
          <a:p>
            <a:endParaRPr lang="zh-CN" altLang="en-US">
              <a:latin typeface="Huawei Sans" panose="020C0503030203020204" pitchFamily="34" charset="0"/>
            </a:endParaRPr>
          </a:p>
        </p:txBody>
      </p:sp>
      <p:sp>
        <p:nvSpPr>
          <p:cNvPr id="7" name="Text Box 25"/>
          <p:cNvSpPr txBox="1">
            <a:spLocks noChangeArrowheads="1"/>
          </p:cNvSpPr>
          <p:nvPr/>
        </p:nvSpPr>
        <p:spPr bwMode="gray">
          <a:xfrm>
            <a:off x="7380352" y="5829982"/>
            <a:ext cx="3288832" cy="377796"/>
          </a:xfrm>
          <a:prstGeom prst="rect">
            <a:avLst/>
          </a:prstGeom>
          <a:noFill/>
          <a:ln w="38100">
            <a:noFill/>
            <a:miter lim="800000"/>
            <a:headEnd/>
            <a:tailEnd/>
          </a:ln>
          <a:effectLst/>
        </p:spPr>
        <p:txBody>
          <a:bodyPr wrap="square" anchor="ctr">
            <a:noAutofit/>
          </a:bodyPr>
          <a:lstStyle/>
          <a:p>
            <a:pPr algn="ctr" fontAlgn="base">
              <a:lnSpc>
                <a:spcPct val="110000"/>
              </a:lnSpc>
            </a:pPr>
            <a:r>
              <a:rPr sz="1600" dirty="0">
                <a:solidFill>
                  <a:srgbClr val="EC7061"/>
                </a:solidFill>
                <a:latin typeface="Huawei Sans" panose="020C0503030203020204" pitchFamily="34" charset="0"/>
              </a:rPr>
              <a:t>IPv6 Address</a:t>
            </a:r>
            <a:r>
              <a:rPr dirty="0">
                <a:solidFill>
                  <a:srgbClr val="EC7061"/>
                </a:solidFill>
                <a:latin typeface="Huawei Sans" panose="020C0503030203020204" pitchFamily="34" charset="0"/>
              </a:rPr>
              <a:t> </a:t>
            </a:r>
            <a:r>
              <a:rPr sz="1600" dirty="0">
                <a:solidFill>
                  <a:srgbClr val="EC7061"/>
                </a:solidFill>
                <a:latin typeface="Huawei Sans" panose="020C0503030203020204" pitchFamily="34" charset="0"/>
              </a:rPr>
              <a:t>= 2001:DB8::1002</a:t>
            </a:r>
            <a:endParaRPr kumimoji="1" lang="en-US" altLang="zh-CN" sz="1600" dirty="0">
              <a:solidFill>
                <a:srgbClr val="EC7061"/>
              </a:solidFill>
              <a:latin typeface="Huawei Sans" panose="020C0503030203020204" pitchFamily="34" charset="0"/>
            </a:endParaRPr>
          </a:p>
        </p:txBody>
      </p:sp>
      <p:sp>
        <p:nvSpPr>
          <p:cNvPr id="8" name="Text Box 26"/>
          <p:cNvSpPr txBox="1">
            <a:spLocks noChangeArrowheads="1"/>
          </p:cNvSpPr>
          <p:nvPr/>
        </p:nvSpPr>
        <p:spPr bwMode="gray">
          <a:xfrm>
            <a:off x="8168517" y="2825061"/>
            <a:ext cx="3253421" cy="346057"/>
          </a:xfrm>
          <a:prstGeom prst="rect">
            <a:avLst/>
          </a:prstGeom>
          <a:noFill/>
          <a:ln w="38100">
            <a:noFill/>
            <a:miter lim="800000"/>
            <a:headEnd/>
            <a:tailEnd/>
          </a:ln>
          <a:effectLst/>
        </p:spPr>
        <p:txBody>
          <a:bodyPr wrap="square" anchor="ctr">
            <a:noAutofit/>
          </a:bodyPr>
          <a:lstStyle/>
          <a:p>
            <a:pPr algn="ctr" fontAlgn="base">
              <a:lnSpc>
                <a:spcPct val="110000"/>
              </a:lnSpc>
            </a:pPr>
            <a:r>
              <a:rPr sz="1600">
                <a:latin typeface="Huawei Sans" panose="020C0503030203020204" pitchFamily="34" charset="0"/>
              </a:rPr>
              <a:t>Link-local Address = FE80::1002</a:t>
            </a:r>
            <a:endParaRPr kumimoji="1" lang="en-US" altLang="zh-CN" sz="1600" dirty="0">
              <a:latin typeface="Huawei Sans" panose="020C0503030203020204" pitchFamily="34" charset="0"/>
            </a:endParaRPr>
          </a:p>
        </p:txBody>
      </p:sp>
      <p:sp>
        <p:nvSpPr>
          <p:cNvPr id="15" name="Text Box 31"/>
          <p:cNvSpPr txBox="1">
            <a:spLocks noChangeArrowheads="1"/>
          </p:cNvSpPr>
          <p:nvPr/>
        </p:nvSpPr>
        <p:spPr bwMode="gray">
          <a:xfrm>
            <a:off x="854009" y="2794318"/>
            <a:ext cx="3214146" cy="634020"/>
          </a:xfrm>
          <a:prstGeom prst="rect">
            <a:avLst/>
          </a:prstGeom>
          <a:noFill/>
          <a:ln w="38100">
            <a:noFill/>
            <a:miter lim="800000"/>
            <a:headEnd/>
            <a:tailEnd/>
          </a:ln>
          <a:effectLst/>
        </p:spPr>
        <p:txBody>
          <a:bodyPr wrap="square" anchor="ctr">
            <a:noAutofit/>
          </a:bodyPr>
          <a:lstStyle/>
          <a:p>
            <a:pPr algn="ctr" fontAlgn="base">
              <a:lnSpc>
                <a:spcPct val="110000"/>
              </a:lnSpc>
            </a:pPr>
            <a:r>
              <a:rPr sz="1600" dirty="0">
                <a:latin typeface="Huawei Sans" panose="020C0503030203020204" pitchFamily="34" charset="0"/>
              </a:rPr>
              <a:t>Link-local Address = FE80::1001</a:t>
            </a:r>
            <a:endParaRPr kumimoji="1" lang="en-US" altLang="zh-CN" sz="1600" dirty="0">
              <a:latin typeface="Huawei Sans" panose="020C0503030203020204" pitchFamily="34" charset="0"/>
            </a:endParaRPr>
          </a:p>
          <a:p>
            <a:pPr algn="ctr" fontAlgn="base">
              <a:lnSpc>
                <a:spcPct val="110000"/>
              </a:lnSpc>
            </a:pPr>
            <a:r>
              <a:rPr sz="1600" dirty="0">
                <a:latin typeface="Huawei Sans" panose="020C0503030203020204" pitchFamily="34" charset="0"/>
              </a:rPr>
              <a:t>IPv6 Address = 2001:DB8::1/64</a:t>
            </a:r>
            <a:endParaRPr kumimoji="1" lang="en-US" altLang="zh-CN" sz="1600" dirty="0">
              <a:latin typeface="Huawei Sans" panose="020C0503030203020204" pitchFamily="34" charset="0"/>
            </a:endParaRP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04133" y="1966678"/>
            <a:ext cx="540000" cy="442800"/>
          </a:xfrm>
          <a:prstGeom prst="rect">
            <a:avLst/>
          </a:prstGeom>
        </p:spPr>
      </p:pic>
      <p:pic>
        <p:nvPicPr>
          <p:cNvPr id="19" name="图片 18" descr="PC.png"/>
          <p:cNvPicPr>
            <a:picLocks noChangeAspect="1"/>
          </p:cNvPicPr>
          <p:nvPr/>
        </p:nvPicPr>
        <p:blipFill>
          <a:blip r:embed="rId4" cstate="print"/>
          <a:stretch>
            <a:fillRect/>
          </a:stretch>
        </p:blipFill>
        <p:spPr bwMode="gray">
          <a:xfrm>
            <a:off x="9414826" y="1975152"/>
            <a:ext cx="539063" cy="414000"/>
          </a:xfrm>
          <a:prstGeom prst="rect">
            <a:avLst/>
          </a:prstGeom>
        </p:spPr>
      </p:pic>
      <p:cxnSp>
        <p:nvCxnSpPr>
          <p:cNvPr id="21" name="Straight Connector 73"/>
          <p:cNvCxnSpPr/>
          <p:nvPr/>
        </p:nvCxnSpPr>
        <p:spPr bwMode="gray">
          <a:xfrm>
            <a:off x="1969723" y="5485246"/>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2" name="Oval 4"/>
          <p:cNvSpPr>
            <a:spLocks noChangeAspect="1"/>
          </p:cNvSpPr>
          <p:nvPr/>
        </p:nvSpPr>
        <p:spPr bwMode="gray">
          <a:xfrm>
            <a:off x="10107351" y="430515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9"/>
          <p:cNvSpPr txBox="1">
            <a:spLocks noChangeArrowheads="1"/>
          </p:cNvSpPr>
          <p:nvPr/>
        </p:nvSpPr>
        <p:spPr bwMode="gray">
          <a:xfrm>
            <a:off x="1717723" y="4128731"/>
            <a:ext cx="3456651" cy="1200329"/>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l"/>
            <a:r>
              <a:rPr sz="1800" dirty="0">
                <a:solidFill>
                  <a:srgbClr val="EC7061"/>
                </a:solidFill>
                <a:latin typeface="Huawei Sans" panose="020C0503030203020204" pitchFamily="34" charset="0"/>
              </a:rPr>
              <a:t>RA </a:t>
            </a:r>
          </a:p>
          <a:p>
            <a:pPr algn="l"/>
            <a:r>
              <a:rPr sz="1800" dirty="0">
                <a:solidFill>
                  <a:schemeClr val="tx1"/>
                </a:solidFill>
                <a:latin typeface="Huawei Sans" panose="020C0503030203020204" pitchFamily="34" charset="0"/>
              </a:rPr>
              <a:t>Source: FE80::1001　 Destination: FF02::1</a:t>
            </a:r>
          </a:p>
          <a:p>
            <a:pPr algn="l"/>
            <a:r>
              <a:rPr sz="1800" dirty="0">
                <a:solidFill>
                  <a:srgbClr val="EC7061"/>
                </a:solidFill>
                <a:latin typeface="Huawei Sans" panose="020C0503030203020204" pitchFamily="34" charset="0"/>
              </a:rPr>
              <a:t>(M=0, Prefix: 2001:DB8::/64)</a:t>
            </a:r>
            <a:endParaRPr lang="fr-FR" altLang="zh-CN" sz="1800" dirty="0">
              <a:solidFill>
                <a:srgbClr val="EC7061"/>
              </a:solidFill>
              <a:latin typeface="Huawei Sans" panose="020C0503030203020204" pitchFamily="34" charset="0"/>
            </a:endParaRPr>
          </a:p>
        </p:txBody>
      </p:sp>
      <p:sp>
        <p:nvSpPr>
          <p:cNvPr id="26" name="TextBox 19"/>
          <p:cNvSpPr txBox="1">
            <a:spLocks noChangeArrowheads="1"/>
          </p:cNvSpPr>
          <p:nvPr/>
        </p:nvSpPr>
        <p:spPr bwMode="gray">
          <a:xfrm>
            <a:off x="6902700" y="3351457"/>
            <a:ext cx="3456651" cy="923330"/>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l"/>
            <a:r>
              <a:rPr sz="1800" dirty="0">
                <a:solidFill>
                  <a:srgbClr val="EC7061"/>
                </a:solidFill>
                <a:latin typeface="Huawei Sans" panose="020C0503030203020204" pitchFamily="34" charset="0"/>
              </a:rPr>
              <a:t>RS</a:t>
            </a:r>
          </a:p>
          <a:p>
            <a:pPr algn="l"/>
            <a:r>
              <a:rPr sz="1800" dirty="0">
                <a:solidFill>
                  <a:schemeClr val="tx1"/>
                </a:solidFill>
                <a:latin typeface="Huawei Sans" panose="020C0503030203020204" pitchFamily="34" charset="0"/>
              </a:rPr>
              <a:t>Source: FE80::1002　Destination: FF02::2</a:t>
            </a:r>
          </a:p>
        </p:txBody>
      </p:sp>
      <p:cxnSp>
        <p:nvCxnSpPr>
          <p:cNvPr id="28" name="Straight Connector 75"/>
          <p:cNvCxnSpPr/>
          <p:nvPr/>
        </p:nvCxnSpPr>
        <p:spPr bwMode="gray">
          <a:xfrm flipH="1">
            <a:off x="6902700" y="4445674"/>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9" name="Oval 4"/>
          <p:cNvSpPr>
            <a:spLocks noChangeAspect="1"/>
          </p:cNvSpPr>
          <p:nvPr/>
        </p:nvSpPr>
        <p:spPr bwMode="gray">
          <a:xfrm>
            <a:off x="1717723" y="535924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Oval 4"/>
          <p:cNvSpPr>
            <a:spLocks noChangeAspect="1"/>
          </p:cNvSpPr>
          <p:nvPr/>
        </p:nvSpPr>
        <p:spPr bwMode="gray">
          <a:xfrm>
            <a:off x="7197861" y="590602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占位符 2"/>
          <p:cNvSpPr txBox="1">
            <a:spLocks/>
          </p:cNvSpPr>
          <p:nvPr/>
        </p:nvSpPr>
        <p:spPr bwMode="gray">
          <a:xfrm>
            <a:off x="1486463" y="2044231"/>
            <a:ext cx="446278" cy="2876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00000"/>
              </a:lnSpc>
              <a:buNone/>
            </a:pPr>
            <a:r>
              <a:rPr sz="1600">
                <a:latin typeface="Huawei Sans" panose="020C0503030203020204" pitchFamily="34" charset="0"/>
              </a:rPr>
              <a:t>R1</a:t>
            </a:r>
            <a:endParaRPr lang="zh-CN" altLang="en-US" sz="1600" dirty="0">
              <a:latin typeface="Huawei Sans" panose="020C0503030203020204" pitchFamily="34" charset="0"/>
            </a:endParaRPr>
          </a:p>
        </p:txBody>
      </p:sp>
      <p:sp>
        <p:nvSpPr>
          <p:cNvPr id="25" name="文本占位符 2"/>
          <p:cNvSpPr txBox="1">
            <a:spLocks/>
          </p:cNvSpPr>
          <p:nvPr/>
        </p:nvSpPr>
        <p:spPr bwMode="gray">
          <a:xfrm>
            <a:off x="9988250" y="2015650"/>
            <a:ext cx="680934" cy="34966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00000"/>
              </a:lnSpc>
              <a:buNone/>
            </a:pPr>
            <a:r>
              <a:rPr sz="1600">
                <a:latin typeface="Huawei Sans" panose="020C0503030203020204" pitchFamily="34" charset="0"/>
              </a:rPr>
              <a:t>PC1</a:t>
            </a:r>
          </a:p>
        </p:txBody>
      </p:sp>
    </p:spTree>
    <p:extLst>
      <p:ext uri="{BB962C8B-B14F-4D97-AF65-F5344CB8AC3E}">
        <p14:creationId xmlns:p14="http://schemas.microsoft.com/office/powerpoint/2010/main" val="2562055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animBg="1"/>
      <p:bldP spid="23" grpId="0" animBg="1"/>
      <p:bldP spid="26" grpId="0" animBg="1"/>
      <p:bldP spid="2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954C503-2292-48DB-ADCA-028AC68C6536}"/>
              </a:ext>
            </a:extLst>
          </p:cNvPr>
          <p:cNvSpPr>
            <a:spLocks noGrp="1"/>
          </p:cNvSpPr>
          <p:nvPr>
            <p:ph type="body" sz="quarter" idx="10"/>
          </p:nvPr>
        </p:nvSpPr>
        <p:spPr bwMode="gray"/>
        <p:txBody>
          <a:bodyPr/>
          <a:lstStyle/>
          <a:p>
            <a:endParaRPr lang="en-US"/>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Flags Field in an RA Message</a:t>
            </a:r>
          </a:p>
        </p:txBody>
      </p:sp>
      <p:graphicFrame>
        <p:nvGraphicFramePr>
          <p:cNvPr id="7" name="Table 7"/>
          <p:cNvGraphicFramePr>
            <a:graphicFrameLocks noGrp="1"/>
          </p:cNvGraphicFramePr>
          <p:nvPr>
            <p:extLst>
              <p:ext uri="{D42A27DB-BD31-4B8C-83A1-F6EECF244321}">
                <p14:modId xmlns:p14="http://schemas.microsoft.com/office/powerpoint/2010/main" val="2331386928"/>
              </p:ext>
            </p:extLst>
          </p:nvPr>
        </p:nvGraphicFramePr>
        <p:xfrm>
          <a:off x="505199" y="1262067"/>
          <a:ext cx="3816424" cy="4937760"/>
        </p:xfrm>
        <a:graphic>
          <a:graphicData uri="http://schemas.openxmlformats.org/drawingml/2006/table">
            <a:tbl>
              <a:tblPr firstRow="1" bandRow="1">
                <a:tableStyleId>{5940675A-B579-460E-94D1-54222C63F5DA}</a:tableStyleId>
              </a:tblPr>
              <a:tblGrid>
                <a:gridCol w="3816424">
                  <a:extLst>
                    <a:ext uri="{9D8B030D-6E8A-4147-A177-3AD203B41FA5}">
                      <a16:colId xmlns:a16="http://schemas.microsoft.com/office/drawing/2014/main" val="20000"/>
                    </a:ext>
                  </a:extLst>
                </a:gridCol>
              </a:tblGrid>
              <a:tr h="0">
                <a:tc>
                  <a:txBody>
                    <a:bodyPr/>
                    <a:lstStyle/>
                    <a:p>
                      <a:r>
                        <a:rPr sz="1400" b="1" dirty="0">
                          <a:solidFill>
                            <a:schemeClr val="bg1"/>
                          </a:solidFill>
                          <a:latin typeface="Huawei Sans" panose="020C0503030203020204" pitchFamily="34" charset="0"/>
                        </a:rPr>
                        <a:t>Internet Control Message Protocol V6</a:t>
                      </a:r>
                      <a:endParaRPr lang="zh-CN" altLang="en-US" sz="1400" b="1" dirty="0">
                        <a:solidFill>
                          <a:schemeClr val="bg1"/>
                        </a:solidFill>
                        <a:latin typeface="Huawei Sans" panose="020C0503030203020204" pitchFamily="34" charset="0"/>
                      </a:endParaRP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38100" cap="flat" cmpd="sng" algn="ctr">
                      <a:no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0">
                <a:tc>
                  <a:txBody>
                    <a:bodyPr/>
                    <a:lstStyle/>
                    <a:p>
                      <a:r>
                        <a:rPr sz="1300">
                          <a:latin typeface="Huawei Sans" panose="020C0503030203020204" pitchFamily="34" charset="0"/>
                        </a:rPr>
                        <a:t>Type: 134 (Router Advertisement) </a:t>
                      </a:r>
                      <a:endParaRPr lang="zh-CN" altLang="en-US" sz="1300" dirty="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r>
                        <a:rPr sz="1300">
                          <a:latin typeface="Huawei Sans" panose="020C0503030203020204" pitchFamily="34" charset="0"/>
                        </a:rPr>
                        <a:t>Code: 0</a:t>
                      </a:r>
                      <a:endParaRPr lang="zh-CN" altLang="en-US" sz="130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0">
                <a:tc>
                  <a:txBody>
                    <a:bodyPr/>
                    <a:lstStyle/>
                    <a:p>
                      <a:r>
                        <a:rPr sz="1300" dirty="0">
                          <a:latin typeface="Huawei Sans" panose="020C0503030203020204" pitchFamily="34" charset="0"/>
                        </a:rPr>
                        <a:t>Checksum: 0x4a68 [Correct]</a:t>
                      </a:r>
                      <a:endParaRPr lang="zh-CN" altLang="en-US" sz="1300" dirty="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0">
                <a:tc>
                  <a:txBody>
                    <a:bodyPr/>
                    <a:lstStyle/>
                    <a:p>
                      <a:r>
                        <a:rPr sz="1300">
                          <a:latin typeface="Huawei Sans" panose="020C0503030203020204" pitchFamily="34" charset="0"/>
                        </a:rPr>
                        <a:t>Cur Hop Limit: 64</a:t>
                      </a:r>
                      <a:endParaRPr lang="zh-CN" altLang="en-US" sz="1300" dirty="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0">
                <a:tc>
                  <a:txBody>
                    <a:bodyPr/>
                    <a:lstStyle/>
                    <a:p>
                      <a:r>
                        <a:rPr sz="1300" dirty="0">
                          <a:latin typeface="Huawei Sans" panose="020C0503030203020204" pitchFamily="34" charset="0"/>
                        </a:rPr>
                        <a:t>Flags: 0x00</a:t>
                      </a:r>
                      <a:endParaRPr lang="zh-CN" altLang="en-US" sz="1300" dirty="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0">
                <a:tc>
                  <a:txBody>
                    <a:bodyPr/>
                    <a:lstStyle/>
                    <a:p>
                      <a:r>
                        <a:rPr sz="1300" b="1">
                          <a:solidFill>
                            <a:srgbClr val="EC7061"/>
                          </a:solidFill>
                          <a:latin typeface="Huawei Sans" panose="020C0503030203020204" pitchFamily="34" charset="0"/>
                        </a:rPr>
                        <a:t>     0 . </a:t>
                      </a:r>
                      <a:r>
                        <a:rPr sz="1300">
                          <a:solidFill>
                            <a:srgbClr val="EC7061"/>
                          </a:solidFill>
                          <a:latin typeface="Huawei Sans" panose="020C0503030203020204" pitchFamily="34" charset="0"/>
                        </a:rPr>
                        <a:t> </a:t>
                      </a:r>
                      <a:r>
                        <a:rPr sz="1300" b="1">
                          <a:solidFill>
                            <a:srgbClr val="EC7061"/>
                          </a:solidFill>
                          <a:latin typeface="Huawei Sans" panose="020C0503030203020204" pitchFamily="34" charset="0"/>
                        </a:rPr>
                        <a:t>. </a:t>
                      </a:r>
                      <a:r>
                        <a:rPr sz="1300">
                          <a:solidFill>
                            <a:srgbClr val="EC7061"/>
                          </a:solidFill>
                          <a:latin typeface="Huawei Sans" panose="020C0503030203020204" pitchFamily="34" charset="0"/>
                        </a:rPr>
                        <a:t> </a:t>
                      </a:r>
                      <a:r>
                        <a:rPr sz="1300" b="1">
                          <a:solidFill>
                            <a:srgbClr val="EC7061"/>
                          </a:solidFill>
                          <a:latin typeface="Huawei Sans" panose="020C0503030203020204" pitchFamily="34" charset="0"/>
                        </a:rPr>
                        <a:t>.  </a:t>
                      </a:r>
                      <a:r>
                        <a:rPr sz="1300">
                          <a:solidFill>
                            <a:srgbClr val="EC7061"/>
                          </a:solidFill>
                          <a:latin typeface="Huawei Sans" panose="020C0503030203020204" pitchFamily="34" charset="0"/>
                        </a:rPr>
                        <a:t> </a:t>
                      </a:r>
                      <a:r>
                        <a:rPr sz="1300" b="1">
                          <a:solidFill>
                            <a:srgbClr val="EC7061"/>
                          </a:solidFill>
                          <a:latin typeface="Huawei Sans" panose="020C0503030203020204" pitchFamily="34" charset="0"/>
                        </a:rPr>
                        <a:t>. </a:t>
                      </a:r>
                      <a:r>
                        <a:rPr sz="1300">
                          <a:solidFill>
                            <a:srgbClr val="EC7061"/>
                          </a:solidFill>
                          <a:latin typeface="Huawei Sans" panose="020C0503030203020204" pitchFamily="34" charset="0"/>
                        </a:rPr>
                        <a:t> </a:t>
                      </a:r>
                      <a:r>
                        <a:rPr sz="1300" b="1">
                          <a:solidFill>
                            <a:srgbClr val="EC7061"/>
                          </a:solidFill>
                          <a:latin typeface="Huawei Sans" panose="020C0503030203020204" pitchFamily="34" charset="0"/>
                        </a:rPr>
                        <a:t>. </a:t>
                      </a:r>
                      <a:r>
                        <a:rPr sz="1300">
                          <a:solidFill>
                            <a:srgbClr val="EC7061"/>
                          </a:solidFill>
                          <a:latin typeface="Huawei Sans" panose="020C0503030203020204" pitchFamily="34" charset="0"/>
                        </a:rPr>
                        <a:t> </a:t>
                      </a:r>
                      <a:r>
                        <a:rPr sz="1300" b="1">
                          <a:solidFill>
                            <a:srgbClr val="EC7061"/>
                          </a:solidFill>
                          <a:latin typeface="Huawei Sans" panose="020C0503030203020204" pitchFamily="34" charset="0"/>
                        </a:rPr>
                        <a:t>. </a:t>
                      </a:r>
                      <a:r>
                        <a:rPr sz="1300">
                          <a:solidFill>
                            <a:srgbClr val="EC7061"/>
                          </a:solidFill>
                          <a:latin typeface="Huawei Sans" panose="020C0503030203020204" pitchFamily="34" charset="0"/>
                        </a:rPr>
                        <a:t> </a:t>
                      </a:r>
                      <a:r>
                        <a:rPr sz="1300" b="1">
                          <a:solidFill>
                            <a:srgbClr val="EC7061"/>
                          </a:solidFill>
                          <a:latin typeface="Huawei Sans" panose="020C0503030203020204" pitchFamily="34" charset="0"/>
                        </a:rPr>
                        <a:t>.  </a:t>
                      </a:r>
                      <a:r>
                        <a:rPr sz="1300">
                          <a:solidFill>
                            <a:srgbClr val="EC7061"/>
                          </a:solidFill>
                          <a:latin typeface="Huawei Sans" panose="020C0503030203020204" pitchFamily="34" charset="0"/>
                        </a:rPr>
                        <a:t> </a:t>
                      </a:r>
                      <a:r>
                        <a:rPr sz="1300" b="1">
                          <a:solidFill>
                            <a:srgbClr val="EC7061"/>
                          </a:solidFill>
                          <a:latin typeface="Huawei Sans" panose="020C0503030203020204" pitchFamily="34" charset="0"/>
                        </a:rPr>
                        <a:t>= Not managed</a:t>
                      </a:r>
                      <a:endParaRPr lang="zh-CN" altLang="en-US" sz="1300" b="1" dirty="0">
                        <a:solidFill>
                          <a:srgbClr val="EC7061"/>
                        </a:solidFill>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0">
                <a:tc>
                  <a:txBody>
                    <a:bodyPr/>
                    <a:lstStyle/>
                    <a:p>
                      <a:r>
                        <a:rPr sz="1300" b="1" dirty="0">
                          <a:solidFill>
                            <a:srgbClr val="EC7061"/>
                          </a:solidFill>
                          <a:latin typeface="Huawei Sans" panose="020C0503030203020204" pitchFamily="34" charset="0"/>
                        </a:rPr>
                        <a:t>     . </a:t>
                      </a:r>
                      <a:r>
                        <a:rPr sz="1300" dirty="0">
                          <a:solidFill>
                            <a:srgbClr val="EC7061"/>
                          </a:solidFill>
                          <a:latin typeface="Huawei Sans" panose="020C0503030203020204" pitchFamily="34" charset="0"/>
                        </a:rPr>
                        <a:t> </a:t>
                      </a:r>
                      <a:r>
                        <a:rPr sz="1300" b="1" dirty="0">
                          <a:solidFill>
                            <a:srgbClr val="EC7061"/>
                          </a:solidFill>
                          <a:latin typeface="Huawei Sans" panose="020C0503030203020204" pitchFamily="34" charset="0"/>
                        </a:rPr>
                        <a:t>0 . </a:t>
                      </a:r>
                      <a:r>
                        <a:rPr sz="1300" dirty="0">
                          <a:solidFill>
                            <a:srgbClr val="EC7061"/>
                          </a:solidFill>
                          <a:latin typeface="Huawei Sans" panose="020C0503030203020204" pitchFamily="34" charset="0"/>
                        </a:rPr>
                        <a:t> </a:t>
                      </a:r>
                      <a:r>
                        <a:rPr sz="1300" b="1" dirty="0">
                          <a:solidFill>
                            <a:srgbClr val="EC7061"/>
                          </a:solidFill>
                          <a:latin typeface="Huawei Sans" panose="020C0503030203020204" pitchFamily="34" charset="0"/>
                        </a:rPr>
                        <a:t>.  </a:t>
                      </a:r>
                      <a:r>
                        <a:rPr sz="1300" dirty="0">
                          <a:solidFill>
                            <a:srgbClr val="EC7061"/>
                          </a:solidFill>
                          <a:latin typeface="Huawei Sans" panose="020C0503030203020204" pitchFamily="34" charset="0"/>
                        </a:rPr>
                        <a:t> </a:t>
                      </a:r>
                      <a:r>
                        <a:rPr sz="1300" b="1" dirty="0">
                          <a:solidFill>
                            <a:srgbClr val="EC7061"/>
                          </a:solidFill>
                          <a:latin typeface="Huawei Sans" panose="020C0503030203020204" pitchFamily="34" charset="0"/>
                        </a:rPr>
                        <a:t>. </a:t>
                      </a:r>
                      <a:r>
                        <a:rPr sz="1300" dirty="0">
                          <a:solidFill>
                            <a:srgbClr val="EC7061"/>
                          </a:solidFill>
                          <a:latin typeface="Huawei Sans" panose="020C0503030203020204" pitchFamily="34" charset="0"/>
                        </a:rPr>
                        <a:t> </a:t>
                      </a:r>
                      <a:r>
                        <a:rPr sz="1300" b="1" dirty="0">
                          <a:solidFill>
                            <a:srgbClr val="EC7061"/>
                          </a:solidFill>
                          <a:latin typeface="Huawei Sans" panose="020C0503030203020204" pitchFamily="34" charset="0"/>
                        </a:rPr>
                        <a:t>. </a:t>
                      </a:r>
                      <a:r>
                        <a:rPr sz="1300" dirty="0">
                          <a:solidFill>
                            <a:srgbClr val="EC7061"/>
                          </a:solidFill>
                          <a:latin typeface="Huawei Sans" panose="020C0503030203020204" pitchFamily="34" charset="0"/>
                        </a:rPr>
                        <a:t> </a:t>
                      </a:r>
                      <a:r>
                        <a:rPr sz="1300" b="1" dirty="0">
                          <a:solidFill>
                            <a:srgbClr val="EC7061"/>
                          </a:solidFill>
                          <a:latin typeface="Huawei Sans" panose="020C0503030203020204" pitchFamily="34" charset="0"/>
                        </a:rPr>
                        <a:t>. </a:t>
                      </a:r>
                      <a:r>
                        <a:rPr sz="1300" dirty="0">
                          <a:solidFill>
                            <a:srgbClr val="EC7061"/>
                          </a:solidFill>
                          <a:latin typeface="Huawei Sans" panose="020C0503030203020204" pitchFamily="34" charset="0"/>
                        </a:rPr>
                        <a:t> </a:t>
                      </a:r>
                      <a:r>
                        <a:rPr sz="1300" b="1" dirty="0">
                          <a:solidFill>
                            <a:srgbClr val="EC7061"/>
                          </a:solidFill>
                          <a:latin typeface="Huawei Sans" panose="020C0503030203020204" pitchFamily="34" charset="0"/>
                        </a:rPr>
                        <a:t>.  </a:t>
                      </a:r>
                      <a:r>
                        <a:rPr sz="1300" dirty="0">
                          <a:solidFill>
                            <a:srgbClr val="EC7061"/>
                          </a:solidFill>
                          <a:latin typeface="Huawei Sans" panose="020C0503030203020204" pitchFamily="34" charset="0"/>
                        </a:rPr>
                        <a:t> </a:t>
                      </a:r>
                      <a:r>
                        <a:rPr sz="1300" b="1" dirty="0">
                          <a:solidFill>
                            <a:srgbClr val="EC7061"/>
                          </a:solidFill>
                          <a:latin typeface="Huawei Sans" panose="020C0503030203020204" pitchFamily="34" charset="0"/>
                        </a:rPr>
                        <a:t>= Not Other</a:t>
                      </a:r>
                      <a:endParaRPr lang="zh-CN" altLang="en-US" sz="1300" b="1" dirty="0">
                        <a:solidFill>
                          <a:srgbClr val="EC7061"/>
                        </a:solidFill>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0">
                <a:tc>
                  <a:txBody>
                    <a:bodyPr/>
                    <a:lstStyle/>
                    <a:p>
                      <a:r>
                        <a:rPr sz="1300" b="1">
                          <a:latin typeface="Huawei Sans" panose="020C0503030203020204" pitchFamily="34" charset="0"/>
                        </a:rPr>
                        <a:t>     . . </a:t>
                      </a:r>
                      <a:r>
                        <a:rPr sz="1300">
                          <a:latin typeface="Huawei Sans" panose="020C0503030203020204" pitchFamily="34" charset="0"/>
                        </a:rPr>
                        <a:t>0</a:t>
                      </a:r>
                      <a:r>
                        <a:rPr sz="1300" b="1">
                          <a:latin typeface="Huawei Sans" panose="020C0503030203020204" pitchFamily="34" charset="0"/>
                        </a:rPr>
                        <a:t> .  . . . .  </a:t>
                      </a:r>
                      <a:r>
                        <a:rPr sz="1300">
                          <a:latin typeface="Huawei Sans" panose="020C0503030203020204" pitchFamily="34" charset="0"/>
                        </a:rPr>
                        <a:t>= Not Home Agent</a:t>
                      </a:r>
                      <a:endParaRPr lang="zh-CN" altLang="en-US" sz="1300" b="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0">
                <a:tc>
                  <a:txBody>
                    <a:bodyPr/>
                    <a:lstStyle/>
                    <a:p>
                      <a:r>
                        <a:rPr sz="1300" b="1">
                          <a:latin typeface="Huawei Sans" panose="020C0503030203020204" pitchFamily="34" charset="0"/>
                        </a:rPr>
                        <a:t>     . . . </a:t>
                      </a:r>
                      <a:r>
                        <a:rPr sz="1300">
                          <a:latin typeface="Huawei Sans" panose="020C0503030203020204" pitchFamily="34" charset="0"/>
                        </a:rPr>
                        <a:t>0</a:t>
                      </a:r>
                      <a:r>
                        <a:rPr sz="1300" b="1">
                          <a:latin typeface="Huawei Sans" panose="020C0503030203020204" pitchFamily="34" charset="0"/>
                        </a:rPr>
                        <a:t>  . . . .  </a:t>
                      </a:r>
                      <a:r>
                        <a:rPr sz="1300">
                          <a:latin typeface="Huawei Sans" panose="020C0503030203020204" pitchFamily="34" charset="0"/>
                        </a:rPr>
                        <a:t>= Router Preference: Medium</a:t>
                      </a:r>
                      <a:endParaRPr lang="zh-CN" altLang="en-US" sz="1300" b="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0">
                <a:tc>
                  <a:txBody>
                    <a:bodyPr/>
                    <a:lstStyle/>
                    <a:p>
                      <a:r>
                        <a:rPr sz="1300" b="1">
                          <a:latin typeface="Huawei Sans" panose="020C0503030203020204" pitchFamily="34" charset="0"/>
                        </a:rPr>
                        <a:t>     . . . .  . </a:t>
                      </a:r>
                      <a:r>
                        <a:rPr sz="1300">
                          <a:latin typeface="Huawei Sans" panose="020C0503030203020204" pitchFamily="34" charset="0"/>
                        </a:rPr>
                        <a:t>0</a:t>
                      </a:r>
                      <a:r>
                        <a:rPr sz="1300" b="1">
                          <a:latin typeface="Huawei Sans" panose="020C0503030203020204" pitchFamily="34" charset="0"/>
                        </a:rPr>
                        <a:t> . .  </a:t>
                      </a:r>
                      <a:r>
                        <a:rPr sz="1300">
                          <a:latin typeface="Huawei Sans" panose="020C0503030203020204" pitchFamily="34" charset="0"/>
                        </a:rPr>
                        <a:t>= Not Proxied</a:t>
                      </a:r>
                      <a:endParaRPr lang="zh-CN" altLang="en-US" sz="1300" b="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0">
                <a:tc>
                  <a:txBody>
                    <a:bodyPr/>
                    <a:lstStyle/>
                    <a:p>
                      <a:r>
                        <a:rPr sz="1300">
                          <a:latin typeface="Huawei Sans" panose="020C0503030203020204" pitchFamily="34" charset="0"/>
                        </a:rPr>
                        <a:t>Router Lifetime: 1800</a:t>
                      </a:r>
                      <a:endParaRPr lang="zh-CN" altLang="en-US" sz="130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0">
                <a:tc>
                  <a:txBody>
                    <a:bodyPr/>
                    <a:lstStyle/>
                    <a:p>
                      <a:r>
                        <a:rPr sz="1300">
                          <a:latin typeface="Huawei Sans" panose="020C0503030203020204" pitchFamily="34" charset="0"/>
                        </a:rPr>
                        <a:t>Reachable time: 0</a:t>
                      </a:r>
                      <a:endParaRPr lang="zh-CN" altLang="en-US" sz="130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0">
                <a:tc>
                  <a:txBody>
                    <a:bodyPr/>
                    <a:lstStyle/>
                    <a:p>
                      <a:r>
                        <a:rPr sz="1300">
                          <a:latin typeface="Huawei Sans" panose="020C0503030203020204" pitchFamily="34" charset="0"/>
                        </a:rPr>
                        <a:t>Retrans timer: 0</a:t>
                      </a:r>
                      <a:endParaRPr lang="zh-CN" altLang="en-US" sz="130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0">
                <a:tc>
                  <a:txBody>
                    <a:bodyPr/>
                    <a:lstStyle/>
                    <a:p>
                      <a:r>
                        <a:rPr sz="1300">
                          <a:latin typeface="Huawei Sans" panose="020C0503030203020204" pitchFamily="34" charset="0"/>
                        </a:rPr>
                        <a:t>ICMPv6 Option (Source Link-layer address) </a:t>
                      </a:r>
                      <a:endParaRPr lang="zh-CN" altLang="en-US" sz="130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a:solidFill>
                            <a:schemeClr val="tx1"/>
                          </a:solidFill>
                          <a:latin typeface="Huawei Sans" panose="020C0503030203020204" pitchFamily="34" charset="0"/>
                        </a:rPr>
                        <a:t>ICMPv6 Option (MTU) </a:t>
                      </a: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dirty="0">
                          <a:solidFill>
                            <a:schemeClr val="tx1"/>
                          </a:solidFill>
                          <a:latin typeface="Huawei Sans" panose="020C0503030203020204" pitchFamily="34" charset="0"/>
                        </a:rPr>
                        <a:t>ICMPv6 Option (Prefix information) </a:t>
                      </a: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bl>
          </a:graphicData>
        </a:graphic>
      </p:graphicFrame>
      <p:grpSp>
        <p:nvGrpSpPr>
          <p:cNvPr id="8" name="Group 14"/>
          <p:cNvGrpSpPr>
            <a:grpSpLocks noChangeAspect="1"/>
          </p:cNvGrpSpPr>
          <p:nvPr/>
        </p:nvGrpSpPr>
        <p:grpSpPr bwMode="gray">
          <a:xfrm>
            <a:off x="600067" y="2804715"/>
            <a:ext cx="108202" cy="108202"/>
            <a:chOff x="3491880" y="4399369"/>
            <a:chExt cx="288032" cy="288032"/>
          </a:xfrm>
        </p:grpSpPr>
        <p:sp>
          <p:nvSpPr>
            <p:cNvPr id="9" name="Rectangle 8"/>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10" name="Straight Connector 10"/>
            <p:cNvCxnSpPr>
              <a:stCxn id="9" idx="1"/>
              <a:endCxn id="9"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grpSp>
        <p:nvGrpSpPr>
          <p:cNvPr id="11" name="Group 16"/>
          <p:cNvGrpSpPr>
            <a:grpSpLocks noChangeAspect="1"/>
          </p:cNvGrpSpPr>
          <p:nvPr/>
        </p:nvGrpSpPr>
        <p:grpSpPr bwMode="gray">
          <a:xfrm>
            <a:off x="600067" y="5418375"/>
            <a:ext cx="108202" cy="108202"/>
            <a:chOff x="3491880" y="4399369"/>
            <a:chExt cx="288032" cy="288032"/>
          </a:xfrm>
        </p:grpSpPr>
        <p:sp>
          <p:nvSpPr>
            <p:cNvPr id="12" name="Rectangle 17"/>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13" name="Straight Connector 18"/>
            <p:cNvCxnSpPr>
              <a:stCxn id="12" idx="1"/>
              <a:endCxn id="12"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 name="Straight Connector 19"/>
            <p:cNvCxnSpPr>
              <a:stCxn id="12" idx="2"/>
              <a:endCxn id="12" idx="0"/>
            </p:cNvCxnSpPr>
            <p:nvPr/>
          </p:nvCxnSpPr>
          <p:spPr bwMode="gray">
            <a:xfrm flipV="1">
              <a:off x="3635896" y="4399369"/>
              <a:ext cx="0" cy="288032"/>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grpSp>
        <p:nvGrpSpPr>
          <p:cNvPr id="15" name="Group 20"/>
          <p:cNvGrpSpPr>
            <a:grpSpLocks noChangeAspect="1"/>
          </p:cNvGrpSpPr>
          <p:nvPr/>
        </p:nvGrpSpPr>
        <p:grpSpPr bwMode="gray">
          <a:xfrm>
            <a:off x="600067" y="5692695"/>
            <a:ext cx="108202" cy="108202"/>
            <a:chOff x="3491880" y="4399369"/>
            <a:chExt cx="288032" cy="288032"/>
          </a:xfrm>
        </p:grpSpPr>
        <p:sp>
          <p:nvSpPr>
            <p:cNvPr id="16" name="Rectangle 21"/>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17" name="Straight Connector 22"/>
            <p:cNvCxnSpPr>
              <a:stCxn id="16" idx="1"/>
              <a:endCxn id="16"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Straight Connector 23"/>
            <p:cNvCxnSpPr>
              <a:stCxn id="16" idx="2"/>
              <a:endCxn id="16" idx="0"/>
            </p:cNvCxnSpPr>
            <p:nvPr/>
          </p:nvCxnSpPr>
          <p:spPr bwMode="gray">
            <a:xfrm flipV="1">
              <a:off x="3635896" y="4399369"/>
              <a:ext cx="0" cy="288032"/>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grpSp>
        <p:nvGrpSpPr>
          <p:cNvPr id="19" name="Group 25"/>
          <p:cNvGrpSpPr>
            <a:grpSpLocks noChangeAspect="1"/>
          </p:cNvGrpSpPr>
          <p:nvPr/>
        </p:nvGrpSpPr>
        <p:grpSpPr bwMode="gray">
          <a:xfrm>
            <a:off x="600067" y="5967015"/>
            <a:ext cx="108202" cy="108202"/>
            <a:chOff x="3491880" y="4399369"/>
            <a:chExt cx="288032" cy="288032"/>
          </a:xfrm>
        </p:grpSpPr>
        <p:sp>
          <p:nvSpPr>
            <p:cNvPr id="20" name="Rectangle 26"/>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21" name="Straight Connector 27"/>
            <p:cNvCxnSpPr>
              <a:stCxn id="20" idx="1"/>
              <a:endCxn id="20"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2" name="Straight Connector 28"/>
            <p:cNvCxnSpPr>
              <a:stCxn id="20" idx="2"/>
              <a:endCxn id="20" idx="0"/>
            </p:cNvCxnSpPr>
            <p:nvPr/>
          </p:nvCxnSpPr>
          <p:spPr bwMode="gray">
            <a:xfrm flipV="1">
              <a:off x="3635896" y="4399369"/>
              <a:ext cx="0" cy="288032"/>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sp>
        <p:nvSpPr>
          <p:cNvPr id="23" name="Rectangle 29"/>
          <p:cNvSpPr/>
          <p:nvPr/>
        </p:nvSpPr>
        <p:spPr bwMode="gray">
          <a:xfrm>
            <a:off x="4176346" y="1664222"/>
            <a:ext cx="7569567" cy="2067233"/>
          </a:xfrm>
          <a:prstGeom prst="rect">
            <a:avLst/>
          </a:prstGeom>
          <a:solidFill>
            <a:srgbClr val="F4FBFE"/>
          </a:solidFill>
          <a:ln w="28575">
            <a:solidFill>
              <a:srgbClr val="99DFF9"/>
            </a:solidFill>
          </a:ln>
        </p:spPr>
        <p:txBody>
          <a:bodyPr wrap="square">
            <a:noAutofit/>
          </a:bodyPr>
          <a:lstStyle/>
          <a:p>
            <a:pPr marL="285750" indent="-285750">
              <a:buFont typeface="Arial" panose="020B0604020202020204" pitchFamily="34" charset="0"/>
              <a:buChar char="•"/>
            </a:pPr>
            <a:r>
              <a:rPr sz="1400" dirty="0">
                <a:latin typeface="Huawei Sans" panose="020C0503030203020204" pitchFamily="34" charset="0"/>
              </a:rPr>
              <a:t>M bit: managed address configuration flag</a:t>
            </a:r>
            <a:endParaRPr lang="en-US" altLang="zh-CN" sz="1400" dirty="0">
              <a:latin typeface="Huawei Sans" panose="020C0503030203020204" pitchFamily="34" charset="0"/>
            </a:endParaRPr>
          </a:p>
          <a:p>
            <a:pPr marL="561975" lvl="1" indent="-271463">
              <a:buFont typeface="Huawei Sans" panose="020C0503030203020204" pitchFamily="34" charset="0"/>
              <a:buChar char="▫"/>
            </a:pPr>
            <a:r>
              <a:rPr sz="1400" dirty="0">
                <a:latin typeface="Huawei Sans" panose="020C0503030203020204" pitchFamily="34" charset="0"/>
              </a:rPr>
              <a:t>By default, the M bit is 0, and a terminal that receives an RA message uses the IPv6 address prefix contained in the message to construct a unicast address. That is, stateless address </a:t>
            </a:r>
            <a:r>
              <a:rPr sz="1400" dirty="0" err="1">
                <a:latin typeface="Huawei Sans" panose="020C0503030203020204" pitchFamily="34" charset="0"/>
              </a:rPr>
              <a:t>autoconfiguration</a:t>
            </a:r>
            <a:r>
              <a:rPr sz="1400" dirty="0">
                <a:latin typeface="Huawei Sans" panose="020C0503030203020204" pitchFamily="34" charset="0"/>
              </a:rPr>
              <a:t> is used.</a:t>
            </a:r>
          </a:p>
          <a:p>
            <a:pPr marL="561975" lvl="1" indent="-271463">
              <a:buFont typeface="Huawei Sans" panose="020C0503030203020204" pitchFamily="34" charset="0"/>
              <a:buChar char="▫"/>
            </a:pPr>
            <a:r>
              <a:rPr sz="1400" dirty="0">
                <a:latin typeface="Huawei Sans" panose="020C0503030203020204" pitchFamily="34" charset="0"/>
              </a:rPr>
              <a:t>If the M bit is set to 1 in an RA message, a terminal that receives the message uses DHCPv6 to obtain an address and other information. When the M bit is 1, the terminal can ignore the O bit. That is, the terminal uses DHCPv6 to obtain the address and other information (such as DNS).</a:t>
            </a:r>
            <a:endParaRPr lang="zh-CN" altLang="en-US" sz="1400" dirty="0">
              <a:latin typeface="Huawei Sans" panose="020C0503030203020204" pitchFamily="34" charset="0"/>
            </a:endParaRPr>
          </a:p>
          <a:p>
            <a:pPr marL="285750" indent="-285750">
              <a:buFont typeface="Arial" panose="020B0604020202020204" pitchFamily="34" charset="0"/>
              <a:buChar char="•"/>
            </a:pPr>
            <a:r>
              <a:rPr sz="1400" dirty="0">
                <a:latin typeface="Huawei Sans" panose="020C0503030203020204" pitchFamily="34" charset="0"/>
              </a:rPr>
              <a:t>To set the M bit to 1, run the </a:t>
            </a:r>
            <a:r>
              <a:rPr sz="1400" b="1" dirty="0">
                <a:latin typeface="Huawei Sans" panose="020C0503030203020204" pitchFamily="34" charset="0"/>
              </a:rPr>
              <a:t>ipv6 </a:t>
            </a:r>
            <a:r>
              <a:rPr sz="1400" b="1" dirty="0" err="1">
                <a:latin typeface="Huawei Sans" panose="020C0503030203020204" pitchFamily="34" charset="0"/>
              </a:rPr>
              <a:t>nd</a:t>
            </a:r>
            <a:r>
              <a:rPr sz="1400" b="1" dirty="0">
                <a:latin typeface="Huawei Sans" panose="020C0503030203020204" pitchFamily="34" charset="0"/>
              </a:rPr>
              <a:t> </a:t>
            </a:r>
            <a:r>
              <a:rPr sz="1400" b="1" dirty="0" err="1">
                <a:latin typeface="Huawei Sans" panose="020C0503030203020204" pitchFamily="34" charset="0"/>
              </a:rPr>
              <a:t>autoconfig</a:t>
            </a:r>
            <a:r>
              <a:rPr sz="1400" b="1" dirty="0">
                <a:latin typeface="Huawei Sans" panose="020C0503030203020204" pitchFamily="34" charset="0"/>
              </a:rPr>
              <a:t> managed-address-flag</a:t>
            </a:r>
            <a:r>
              <a:rPr sz="1400" dirty="0">
                <a:latin typeface="Huawei Sans" panose="020C0503030203020204" pitchFamily="34" charset="0"/>
              </a:rPr>
              <a:t> command.</a:t>
            </a:r>
            <a:endParaRPr lang="en-US" altLang="zh-CN" sz="1400" dirty="0">
              <a:latin typeface="Huawei Sans" panose="020C0503030203020204" pitchFamily="34" charset="0"/>
            </a:endParaRPr>
          </a:p>
        </p:txBody>
      </p:sp>
      <p:cxnSp>
        <p:nvCxnSpPr>
          <p:cNvPr id="24" name="Straight Arrow Connector 30"/>
          <p:cNvCxnSpPr/>
          <p:nvPr/>
        </p:nvCxnSpPr>
        <p:spPr bwMode="gray">
          <a:xfrm flipH="1">
            <a:off x="3614895" y="3162375"/>
            <a:ext cx="541006" cy="0"/>
          </a:xfrm>
          <a:prstGeom prst="straightConnector1">
            <a:avLst/>
          </a:prstGeom>
          <a:solidFill>
            <a:schemeClr val="accent1"/>
          </a:solidFill>
          <a:ln w="25400" cap="flat" cmpd="sng" algn="ctr">
            <a:solidFill>
              <a:srgbClr val="EC7061"/>
            </a:solidFill>
            <a:prstDash val="solid"/>
            <a:round/>
            <a:headEnd type="none" w="med" len="med"/>
            <a:tailEnd type="triangle" w="med" len="med"/>
          </a:ln>
          <a:effectLst/>
        </p:spPr>
      </p:cxnSp>
      <p:cxnSp>
        <p:nvCxnSpPr>
          <p:cNvPr id="25" name="Straight Arrow Connector 24"/>
          <p:cNvCxnSpPr/>
          <p:nvPr/>
        </p:nvCxnSpPr>
        <p:spPr bwMode="gray">
          <a:xfrm flipH="1" flipV="1">
            <a:off x="3355144" y="3448616"/>
            <a:ext cx="416755" cy="710"/>
          </a:xfrm>
          <a:prstGeom prst="straightConnector1">
            <a:avLst/>
          </a:prstGeom>
          <a:solidFill>
            <a:schemeClr val="accent1"/>
          </a:solidFill>
          <a:ln w="25400" cap="flat" cmpd="sng" algn="ctr">
            <a:solidFill>
              <a:srgbClr val="EC7061"/>
            </a:solidFill>
            <a:prstDash val="solid"/>
            <a:round/>
            <a:headEnd type="none" w="med" len="med"/>
            <a:tailEnd type="triangle" w="med" len="med"/>
          </a:ln>
          <a:effectLst/>
        </p:spPr>
      </p:cxnSp>
      <p:cxnSp>
        <p:nvCxnSpPr>
          <p:cNvPr id="26" name="Straight Connector 5"/>
          <p:cNvCxnSpPr/>
          <p:nvPr/>
        </p:nvCxnSpPr>
        <p:spPr bwMode="gray">
          <a:xfrm>
            <a:off x="3771899" y="3449326"/>
            <a:ext cx="857853" cy="822229"/>
          </a:xfrm>
          <a:prstGeom prst="line">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27" name="Rectangle 32"/>
          <p:cNvSpPr/>
          <p:nvPr/>
        </p:nvSpPr>
        <p:spPr bwMode="gray">
          <a:xfrm>
            <a:off x="4543125" y="3976004"/>
            <a:ext cx="7202788" cy="1785104"/>
          </a:xfrm>
          <a:prstGeom prst="rect">
            <a:avLst/>
          </a:prstGeom>
          <a:solidFill>
            <a:srgbClr val="F3FBFE"/>
          </a:solidFill>
          <a:ln w="28575">
            <a:solidFill>
              <a:srgbClr val="99DFF9"/>
            </a:solidFill>
          </a:ln>
        </p:spPr>
        <p:txBody>
          <a:bodyPr wrap="square">
            <a:noAutofit/>
          </a:bodyPr>
          <a:lstStyle/>
          <a:p>
            <a:pPr marL="285750" indent="-285750">
              <a:buFont typeface="Arial" panose="020B0604020202020204" pitchFamily="34" charset="0"/>
              <a:buChar char="•"/>
            </a:pPr>
            <a:r>
              <a:rPr sz="1400" dirty="0">
                <a:latin typeface="Huawei Sans" panose="020C0503030203020204" pitchFamily="34" charset="0"/>
              </a:rPr>
              <a:t>O bit: other </a:t>
            </a:r>
            <a:r>
              <a:rPr sz="1400" dirty="0" err="1">
                <a:latin typeface="Huawei Sans" panose="020C0503030203020204" pitchFamily="34" charset="0"/>
              </a:rPr>
              <a:t>stateful</a:t>
            </a:r>
            <a:r>
              <a:rPr sz="1400" dirty="0">
                <a:latin typeface="Huawei Sans" panose="020C0503030203020204" pitchFamily="34" charset="0"/>
              </a:rPr>
              <a:t> configuration flag</a:t>
            </a:r>
            <a:endParaRPr lang="en-US" altLang="zh-CN" sz="1400" dirty="0">
              <a:latin typeface="Huawei Sans" panose="020C0503030203020204" pitchFamily="34" charset="0"/>
            </a:endParaRPr>
          </a:p>
          <a:p>
            <a:pPr marL="561975" lvl="1" indent="-271463">
              <a:buFont typeface="Huawei Sans" panose="020C0503030203020204" pitchFamily="34" charset="0"/>
              <a:buChar char="▫"/>
            </a:pPr>
            <a:r>
              <a:rPr sz="1400" dirty="0">
                <a:latin typeface="Huawei Sans" panose="020C0503030203020204" pitchFamily="34" charset="0"/>
              </a:rPr>
              <a:t>By default, the O bit is 0, and a terminal that receives an RA message performs stateless address </a:t>
            </a:r>
            <a:r>
              <a:rPr sz="1400" dirty="0" err="1">
                <a:latin typeface="Huawei Sans" panose="020C0503030203020204" pitchFamily="34" charset="0"/>
              </a:rPr>
              <a:t>autoconfiguration</a:t>
            </a:r>
            <a:r>
              <a:rPr sz="1400" dirty="0">
                <a:latin typeface="Huawei Sans" panose="020C0503030203020204" pitchFamily="34" charset="0"/>
              </a:rPr>
              <a:t>. That is, a routing device advertises other configuration information except an IPv6 address to the terminal through the RA message.</a:t>
            </a:r>
            <a:endParaRPr lang="en-US" altLang="zh-CN" sz="1400" dirty="0">
              <a:latin typeface="Huawei Sans" panose="020C0503030203020204" pitchFamily="34" charset="0"/>
            </a:endParaRPr>
          </a:p>
          <a:p>
            <a:pPr marL="561975" lvl="1" indent="-271463">
              <a:buFont typeface="Huawei Sans" panose="020C0503030203020204" pitchFamily="34" charset="0"/>
              <a:buChar char="▫"/>
            </a:pPr>
            <a:r>
              <a:rPr sz="1400" dirty="0">
                <a:latin typeface="Huawei Sans" panose="020C0503030203020204" pitchFamily="34" charset="0"/>
              </a:rPr>
              <a:t>If the O bit is set to 1 in an RA message, a terminal that receives the message uses DHCPv6 to obtain other parameters except an address.</a:t>
            </a:r>
            <a:endParaRPr lang="zh-CN" altLang="en-US" sz="1400" dirty="0">
              <a:latin typeface="Huawei Sans" panose="020C0503030203020204" pitchFamily="34" charset="0"/>
            </a:endParaRPr>
          </a:p>
          <a:p>
            <a:pPr marL="285750" indent="-285750">
              <a:buFont typeface="Arial" panose="020B0604020202020204" pitchFamily="34" charset="0"/>
              <a:buChar char="•"/>
            </a:pPr>
            <a:r>
              <a:rPr sz="1400" dirty="0">
                <a:latin typeface="Huawei Sans" panose="020C0503030203020204" pitchFamily="34" charset="0"/>
              </a:rPr>
              <a:t>To set the O bit to 1, run the </a:t>
            </a:r>
            <a:r>
              <a:rPr sz="1400" b="1" dirty="0">
                <a:latin typeface="Huawei Sans" panose="020C0503030203020204" pitchFamily="34" charset="0"/>
              </a:rPr>
              <a:t>ipv6 </a:t>
            </a:r>
            <a:r>
              <a:rPr sz="1400" b="1" dirty="0" err="1">
                <a:latin typeface="Huawei Sans" panose="020C0503030203020204" pitchFamily="34" charset="0"/>
              </a:rPr>
              <a:t>nd</a:t>
            </a:r>
            <a:r>
              <a:rPr sz="1400" b="1" dirty="0">
                <a:latin typeface="Huawei Sans" panose="020C0503030203020204" pitchFamily="34" charset="0"/>
              </a:rPr>
              <a:t> </a:t>
            </a:r>
            <a:r>
              <a:rPr sz="1400" b="1" dirty="0" err="1">
                <a:latin typeface="Huawei Sans" panose="020C0503030203020204" pitchFamily="34" charset="0"/>
              </a:rPr>
              <a:t>autoconfig</a:t>
            </a:r>
            <a:r>
              <a:rPr sz="1400" b="1" dirty="0">
                <a:latin typeface="Huawei Sans" panose="020C0503030203020204" pitchFamily="34" charset="0"/>
              </a:rPr>
              <a:t> other-flag</a:t>
            </a:r>
            <a:r>
              <a:rPr sz="1400" dirty="0">
                <a:latin typeface="Huawei Sans" panose="020C0503030203020204" pitchFamily="34" charset="0"/>
              </a:rPr>
              <a:t> command.</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32833187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57EC067-B772-4A34-9EF9-A6AC06CBA42A}"/>
              </a:ext>
            </a:extLst>
          </p:cNvPr>
          <p:cNvSpPr>
            <a:spLocks noGrp="1"/>
          </p:cNvSpPr>
          <p:nvPr>
            <p:ph type="body" sz="quarter" idx="10"/>
          </p:nvPr>
        </p:nvSpPr>
        <p:spPr bwMode="gray"/>
        <p:txBody>
          <a:bodyPr/>
          <a:lstStyle/>
          <a:p>
            <a:endParaRPr lang="en-US"/>
          </a:p>
        </p:txBody>
      </p:sp>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Optional Information in an RA Message: Address Prefix</a:t>
            </a:r>
          </a:p>
        </p:txBody>
      </p:sp>
      <p:graphicFrame>
        <p:nvGraphicFramePr>
          <p:cNvPr id="28" name="Table 3"/>
          <p:cNvGraphicFramePr>
            <a:graphicFrameLocks noGrp="1"/>
          </p:cNvGraphicFramePr>
          <p:nvPr>
            <p:extLst>
              <p:ext uri="{D42A27DB-BD31-4B8C-83A1-F6EECF244321}">
                <p14:modId xmlns:p14="http://schemas.microsoft.com/office/powerpoint/2010/main" val="2722412790"/>
              </p:ext>
            </p:extLst>
          </p:nvPr>
        </p:nvGraphicFramePr>
        <p:xfrm>
          <a:off x="513159" y="1275130"/>
          <a:ext cx="5143058" cy="4678680"/>
        </p:xfrm>
        <a:graphic>
          <a:graphicData uri="http://schemas.openxmlformats.org/drawingml/2006/table">
            <a:tbl>
              <a:tblPr firstRow="1" bandRow="1">
                <a:tableStyleId>{5940675A-B579-460E-94D1-54222C63F5DA}</a:tableStyleId>
              </a:tblPr>
              <a:tblGrid>
                <a:gridCol w="5143058">
                  <a:extLst>
                    <a:ext uri="{9D8B030D-6E8A-4147-A177-3AD203B41FA5}">
                      <a16:colId xmlns:a16="http://schemas.microsoft.com/office/drawing/2014/main" val="20000"/>
                    </a:ext>
                  </a:extLst>
                </a:gridCol>
              </a:tblGrid>
              <a:tr h="0">
                <a:tc>
                  <a:txBody>
                    <a:bodyPr/>
                    <a:lstStyle/>
                    <a:p>
                      <a:r>
                        <a:rPr sz="1300" b="1" dirty="0">
                          <a:solidFill>
                            <a:schemeClr val="bg1"/>
                          </a:solidFill>
                          <a:latin typeface="Huawei Sans" panose="020C0503030203020204" pitchFamily="34" charset="0"/>
                        </a:rPr>
                        <a:t>Internet Control Message Protocol V6</a:t>
                      </a:r>
                      <a:endParaRPr lang="zh-CN" altLang="en-US" sz="1300" b="1" dirty="0">
                        <a:solidFill>
                          <a:schemeClr val="bg1"/>
                        </a:solidFill>
                        <a:latin typeface="Huawei Sans" panose="020C0503030203020204" pitchFamily="34" charset="0"/>
                      </a:endParaRP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38100" cap="flat" cmpd="sng" algn="ctr">
                      <a:no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0">
                <a:tc>
                  <a:txBody>
                    <a:bodyPr/>
                    <a:lstStyle/>
                    <a:p>
                      <a:r>
                        <a:rPr sz="1200" dirty="0">
                          <a:latin typeface="Huawei Sans" panose="020C0503030203020204" pitchFamily="34" charset="0"/>
                        </a:rPr>
                        <a:t>Type: 134 (Router Advertisement) </a:t>
                      </a:r>
                      <a:endParaRPr lang="zh-CN" altLang="en-US" sz="1200" dirty="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r>
                        <a:rPr sz="1200" dirty="0">
                          <a:latin typeface="Huawei Sans" panose="020C0503030203020204" pitchFamily="34" charset="0"/>
                        </a:rPr>
                        <a:t>Code: 0</a:t>
                      </a:r>
                      <a:endParaRPr lang="zh-CN" altLang="en-US" sz="1200" dirty="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0">
                <a:tc>
                  <a:txBody>
                    <a:bodyPr/>
                    <a:lstStyle/>
                    <a:p>
                      <a:r>
                        <a:rPr sz="1200" dirty="0">
                          <a:solidFill>
                            <a:schemeClr val="tx1"/>
                          </a:solidFill>
                          <a:latin typeface="Huawei Sans" panose="020C0503030203020204" pitchFamily="34" charset="0"/>
                        </a:rPr>
                        <a:t>...</a:t>
                      </a:r>
                      <a:endParaRPr lang="zh-CN" altLang="en-US" sz="1200" dirty="0">
                        <a:solidFill>
                          <a:schemeClr val="tx1"/>
                        </a:solidFill>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0">
                <a:tc>
                  <a:txBody>
                    <a:bodyPr/>
                    <a:lstStyle/>
                    <a:p>
                      <a:r>
                        <a:rPr sz="1200" dirty="0" err="1">
                          <a:latin typeface="Huawei Sans" panose="020C0503030203020204" pitchFamily="34" charset="0"/>
                        </a:rPr>
                        <a:t>Retrans</a:t>
                      </a:r>
                      <a:r>
                        <a:rPr sz="1200" dirty="0">
                          <a:latin typeface="Huawei Sans" panose="020C0503030203020204" pitchFamily="34" charset="0"/>
                        </a:rPr>
                        <a:t> timer: 0</a:t>
                      </a:r>
                      <a:endParaRPr lang="zh-CN" altLang="en-US" sz="1200" dirty="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0">
                <a:tc>
                  <a:txBody>
                    <a:bodyPr/>
                    <a:lstStyle/>
                    <a:p>
                      <a:r>
                        <a:rPr sz="1200" dirty="0">
                          <a:latin typeface="Huawei Sans" panose="020C0503030203020204" pitchFamily="34" charset="0"/>
                        </a:rPr>
                        <a:t>ICMPv6 Option (Source Link-layer address) </a:t>
                      </a:r>
                      <a:endParaRPr lang="zh-CN" altLang="en-US" sz="1200" dirty="0">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ICMPv6 Option (Prefix information) </a:t>
                      </a: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      Type: Prefix information</a:t>
                      </a:r>
                      <a:endParaRPr lang="zh-CN" altLang="en-US" sz="120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b="1" dirty="0">
                          <a:solidFill>
                            <a:srgbClr val="EC7061"/>
                          </a:solidFill>
                          <a:latin typeface="Huawei Sans" panose="020C0503030203020204" pitchFamily="34" charset="0"/>
                        </a:rPr>
                        <a:t>      Prefix-Length: 64</a:t>
                      </a:r>
                      <a:endParaRPr lang="zh-CN" altLang="en-US" sz="1200" b="1" kern="1200" dirty="0">
                        <a:solidFill>
                          <a:srgbClr val="EC706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      Flags: 0xc0</a:t>
                      </a:r>
                      <a:endParaRPr lang="zh-CN" altLang="en-US" sz="120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           1 . . .  . . . .  = On-Link Flag (L): Set</a:t>
                      </a:r>
                      <a:endParaRPr lang="zh-CN" altLang="en-US" sz="1200" b="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b="1" dirty="0">
                          <a:solidFill>
                            <a:srgbClr val="EC7061"/>
                          </a:solidFill>
                          <a:latin typeface="Huawei Sans" panose="020C0503030203020204" pitchFamily="34" charset="0"/>
                        </a:rPr>
                        <a:t>           . </a:t>
                      </a:r>
                      <a:r>
                        <a:rPr sz="1200" dirty="0">
                          <a:solidFill>
                            <a:srgbClr val="EC7061"/>
                          </a:solidFill>
                          <a:latin typeface="Huawei Sans" panose="020C0503030203020204" pitchFamily="34" charset="0"/>
                        </a:rPr>
                        <a:t> </a:t>
                      </a:r>
                      <a:r>
                        <a:rPr sz="1200" b="1" dirty="0">
                          <a:solidFill>
                            <a:srgbClr val="EC7061"/>
                          </a:solidFill>
                          <a:latin typeface="Huawei Sans" panose="020C0503030203020204" pitchFamily="34" charset="0"/>
                        </a:rPr>
                        <a:t>1 . </a:t>
                      </a:r>
                      <a:r>
                        <a:rPr sz="1200" dirty="0">
                          <a:solidFill>
                            <a:srgbClr val="EC7061"/>
                          </a:solidFill>
                          <a:latin typeface="Huawei Sans" panose="020C0503030203020204" pitchFamily="34" charset="0"/>
                        </a:rPr>
                        <a:t> </a:t>
                      </a:r>
                      <a:r>
                        <a:rPr sz="1200" b="1" dirty="0">
                          <a:solidFill>
                            <a:srgbClr val="EC7061"/>
                          </a:solidFill>
                          <a:latin typeface="Huawei Sans" panose="020C0503030203020204" pitchFamily="34" charset="0"/>
                        </a:rPr>
                        <a:t>.  </a:t>
                      </a:r>
                      <a:r>
                        <a:rPr sz="1200" dirty="0">
                          <a:solidFill>
                            <a:srgbClr val="EC7061"/>
                          </a:solidFill>
                          <a:latin typeface="Huawei Sans" panose="020C0503030203020204" pitchFamily="34" charset="0"/>
                        </a:rPr>
                        <a:t> </a:t>
                      </a:r>
                      <a:r>
                        <a:rPr sz="1200" b="1" dirty="0">
                          <a:solidFill>
                            <a:srgbClr val="EC7061"/>
                          </a:solidFill>
                          <a:latin typeface="Huawei Sans" panose="020C0503030203020204" pitchFamily="34" charset="0"/>
                        </a:rPr>
                        <a:t>. </a:t>
                      </a:r>
                      <a:r>
                        <a:rPr sz="1200" dirty="0">
                          <a:solidFill>
                            <a:srgbClr val="EC7061"/>
                          </a:solidFill>
                          <a:latin typeface="Huawei Sans" panose="020C0503030203020204" pitchFamily="34" charset="0"/>
                        </a:rPr>
                        <a:t> </a:t>
                      </a:r>
                      <a:r>
                        <a:rPr sz="1200" b="1" dirty="0">
                          <a:solidFill>
                            <a:srgbClr val="EC7061"/>
                          </a:solidFill>
                          <a:latin typeface="Huawei Sans" panose="020C0503030203020204" pitchFamily="34" charset="0"/>
                        </a:rPr>
                        <a:t>. </a:t>
                      </a:r>
                      <a:r>
                        <a:rPr sz="1200" dirty="0">
                          <a:solidFill>
                            <a:srgbClr val="EC7061"/>
                          </a:solidFill>
                          <a:latin typeface="Huawei Sans" panose="020C0503030203020204" pitchFamily="34" charset="0"/>
                        </a:rPr>
                        <a:t> </a:t>
                      </a:r>
                      <a:r>
                        <a:rPr sz="1200" b="1" dirty="0">
                          <a:solidFill>
                            <a:srgbClr val="EC7061"/>
                          </a:solidFill>
                          <a:latin typeface="Huawei Sans" panose="020C0503030203020204" pitchFamily="34" charset="0"/>
                        </a:rPr>
                        <a:t>. </a:t>
                      </a:r>
                      <a:r>
                        <a:rPr sz="1200" dirty="0">
                          <a:solidFill>
                            <a:srgbClr val="EC7061"/>
                          </a:solidFill>
                          <a:latin typeface="Huawei Sans" panose="020C0503030203020204" pitchFamily="34" charset="0"/>
                        </a:rPr>
                        <a:t> </a:t>
                      </a:r>
                      <a:r>
                        <a:rPr sz="1200" b="1" dirty="0">
                          <a:solidFill>
                            <a:srgbClr val="EC7061"/>
                          </a:solidFill>
                          <a:latin typeface="Huawei Sans" panose="020C0503030203020204" pitchFamily="34" charset="0"/>
                        </a:rPr>
                        <a:t>.  </a:t>
                      </a:r>
                      <a:r>
                        <a:rPr sz="1200" dirty="0">
                          <a:solidFill>
                            <a:srgbClr val="EC7061"/>
                          </a:solidFill>
                          <a:latin typeface="Huawei Sans" panose="020C0503030203020204" pitchFamily="34" charset="0"/>
                        </a:rPr>
                        <a:t> </a:t>
                      </a:r>
                      <a:r>
                        <a:rPr sz="1200" b="1" dirty="0">
                          <a:solidFill>
                            <a:srgbClr val="EC7061"/>
                          </a:solidFill>
                          <a:latin typeface="Huawei Sans" panose="020C0503030203020204" pitchFamily="34" charset="0"/>
                        </a:rPr>
                        <a:t>= Autonomous </a:t>
                      </a:r>
                      <a:r>
                        <a:rPr sz="1200" b="1" dirty="0" err="1">
                          <a:solidFill>
                            <a:srgbClr val="EC7061"/>
                          </a:solidFill>
                          <a:latin typeface="Huawei Sans" panose="020C0503030203020204" pitchFamily="34" charset="0"/>
                        </a:rPr>
                        <a:t>Addr-conf</a:t>
                      </a:r>
                      <a:r>
                        <a:rPr sz="1200" b="1" dirty="0">
                          <a:solidFill>
                            <a:srgbClr val="EC7061"/>
                          </a:solidFill>
                          <a:latin typeface="Huawei Sans" panose="020C0503030203020204" pitchFamily="34" charset="0"/>
                        </a:rPr>
                        <a:t> flag (A): Set</a:t>
                      </a:r>
                      <a:endParaRPr lang="zh-CN" altLang="en-US" sz="1200" b="1" kern="1200" dirty="0">
                        <a:solidFill>
                          <a:srgbClr val="EC706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            </a:t>
                      </a:r>
                      <a:r>
                        <a:rPr sz="1200" b="1" dirty="0">
                          <a:solidFill>
                            <a:schemeClr val="tx1"/>
                          </a:solidFill>
                          <a:latin typeface="Huawei Sans" panose="020C0503030203020204" pitchFamily="34" charset="0"/>
                        </a:rPr>
                        <a:t>.</a:t>
                      </a:r>
                      <a:r>
                        <a:rPr sz="1200" dirty="0">
                          <a:solidFill>
                            <a:schemeClr val="tx1"/>
                          </a:solidFill>
                          <a:latin typeface="Huawei Sans" panose="020C0503030203020204" pitchFamily="34" charset="0"/>
                        </a:rPr>
                        <a:t> </a:t>
                      </a:r>
                      <a:r>
                        <a:rPr sz="1200" b="1" dirty="0">
                          <a:solidFill>
                            <a:schemeClr val="tx1"/>
                          </a:solidFill>
                          <a:latin typeface="Huawei Sans" panose="020C0503030203020204" pitchFamily="34" charset="0"/>
                        </a:rPr>
                        <a:t>. </a:t>
                      </a:r>
                      <a:r>
                        <a:rPr sz="1200" dirty="0">
                          <a:solidFill>
                            <a:schemeClr val="tx1"/>
                          </a:solidFill>
                          <a:latin typeface="Huawei Sans" panose="020C0503030203020204" pitchFamily="34" charset="0"/>
                        </a:rPr>
                        <a:t>00 0000</a:t>
                      </a:r>
                      <a:r>
                        <a:rPr sz="1200" b="1" dirty="0">
                          <a:solidFill>
                            <a:schemeClr val="tx1"/>
                          </a:solidFill>
                          <a:latin typeface="Huawei Sans" panose="020C0503030203020204" pitchFamily="34" charset="0"/>
                        </a:rPr>
                        <a:t> </a:t>
                      </a:r>
                      <a:r>
                        <a:rPr sz="1200" dirty="0">
                          <a:solidFill>
                            <a:schemeClr val="tx1"/>
                          </a:solidFill>
                          <a:latin typeface="Huawei Sans" panose="020C0503030203020204" pitchFamily="34" charset="0"/>
                        </a:rPr>
                        <a:t>= Reserved: 0</a:t>
                      </a:r>
                      <a:endParaRPr lang="zh-CN" altLang="en-US" sz="120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      Valid lifetime: 2592000</a:t>
                      </a:r>
                      <a:endParaRPr lang="zh-CN" altLang="en-US" sz="120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      Preferred lifetime: 604800</a:t>
                      </a:r>
                      <a:endParaRPr lang="zh-CN" altLang="en-US" sz="120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      Reserved </a:t>
                      </a:r>
                      <a:endParaRPr lang="zh-CN" altLang="en-US" sz="120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200" b="1" dirty="0">
                          <a:solidFill>
                            <a:srgbClr val="EC7061"/>
                          </a:solidFill>
                          <a:latin typeface="Huawei Sans" panose="020C0503030203020204" pitchFamily="34" charset="0"/>
                        </a:rPr>
                        <a:t>      Prefix: 2001:DB8::</a:t>
                      </a:r>
                      <a:endParaRPr lang="zh-CN" altLang="en-US" sz="1200" b="1" kern="1200" dirty="0">
                        <a:solidFill>
                          <a:srgbClr val="EC706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bl>
          </a:graphicData>
        </a:graphic>
      </p:graphicFrame>
      <p:grpSp>
        <p:nvGrpSpPr>
          <p:cNvPr id="29" name="Group 4"/>
          <p:cNvGrpSpPr>
            <a:grpSpLocks noChangeAspect="1"/>
          </p:cNvGrpSpPr>
          <p:nvPr/>
        </p:nvGrpSpPr>
        <p:grpSpPr bwMode="gray">
          <a:xfrm>
            <a:off x="608027" y="2756232"/>
            <a:ext cx="108202" cy="108202"/>
            <a:chOff x="3491880" y="4399369"/>
            <a:chExt cx="288032" cy="288032"/>
          </a:xfrm>
        </p:grpSpPr>
        <p:sp>
          <p:nvSpPr>
            <p:cNvPr id="30" name="Rectangle 5"/>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31" name="Straight Connector 6"/>
            <p:cNvCxnSpPr>
              <a:stCxn id="30" idx="1"/>
              <a:endCxn id="30"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2" name="Straight Connector 7"/>
            <p:cNvCxnSpPr>
              <a:stCxn id="30" idx="2"/>
              <a:endCxn id="30" idx="0"/>
            </p:cNvCxnSpPr>
            <p:nvPr/>
          </p:nvCxnSpPr>
          <p:spPr bwMode="gray">
            <a:xfrm flipV="1">
              <a:off x="3635896" y="4399369"/>
              <a:ext cx="0" cy="288032"/>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grpSp>
        <p:nvGrpSpPr>
          <p:cNvPr id="33" name="Group 24"/>
          <p:cNvGrpSpPr>
            <a:grpSpLocks noChangeAspect="1"/>
          </p:cNvGrpSpPr>
          <p:nvPr/>
        </p:nvGrpSpPr>
        <p:grpSpPr bwMode="gray">
          <a:xfrm>
            <a:off x="608027" y="3013784"/>
            <a:ext cx="108202" cy="108202"/>
            <a:chOff x="3491880" y="4399369"/>
            <a:chExt cx="288032" cy="288032"/>
          </a:xfrm>
        </p:grpSpPr>
        <p:sp>
          <p:nvSpPr>
            <p:cNvPr id="34" name="Rectangle 25"/>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35" name="Straight Connector 26"/>
            <p:cNvCxnSpPr>
              <a:stCxn id="34" idx="1"/>
              <a:endCxn id="34"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grpSp>
        <p:nvGrpSpPr>
          <p:cNvPr id="36" name="Group 35"/>
          <p:cNvGrpSpPr>
            <a:grpSpLocks noChangeAspect="1"/>
          </p:cNvGrpSpPr>
          <p:nvPr/>
        </p:nvGrpSpPr>
        <p:grpSpPr bwMode="gray">
          <a:xfrm>
            <a:off x="896313" y="3852147"/>
            <a:ext cx="108202" cy="108202"/>
            <a:chOff x="3491880" y="4399369"/>
            <a:chExt cx="288032" cy="288032"/>
          </a:xfrm>
        </p:grpSpPr>
        <p:sp>
          <p:nvSpPr>
            <p:cNvPr id="37" name="Rectangle 36"/>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38" name="Straight Connector 37"/>
            <p:cNvCxnSpPr>
              <a:stCxn id="37" idx="1"/>
              <a:endCxn id="37"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cxnSp>
        <p:nvCxnSpPr>
          <p:cNvPr id="39" name="Straight Arrow Connector 15"/>
          <p:cNvCxnSpPr/>
          <p:nvPr/>
        </p:nvCxnSpPr>
        <p:spPr bwMode="gray">
          <a:xfrm flipH="1">
            <a:off x="2717074" y="3625451"/>
            <a:ext cx="962593" cy="0"/>
          </a:xfrm>
          <a:prstGeom prst="straightConnector1">
            <a:avLst/>
          </a:prstGeom>
          <a:solidFill>
            <a:schemeClr val="accent1"/>
          </a:solidFill>
          <a:ln w="25400" cap="flat" cmpd="sng" algn="ctr">
            <a:solidFill>
              <a:srgbClr val="EC7061"/>
            </a:solidFill>
            <a:prstDash val="solid"/>
            <a:round/>
            <a:headEnd type="none" w="med" len="med"/>
            <a:tailEnd type="triangle" w="med" len="med"/>
          </a:ln>
          <a:effectLst/>
        </p:spPr>
      </p:cxnSp>
      <p:cxnSp>
        <p:nvCxnSpPr>
          <p:cNvPr id="40" name="Straight Connector 16"/>
          <p:cNvCxnSpPr>
            <a:endCxn id="41" idx="1"/>
          </p:cNvCxnSpPr>
          <p:nvPr/>
        </p:nvCxnSpPr>
        <p:spPr bwMode="gray">
          <a:xfrm flipV="1">
            <a:off x="3679667" y="1921313"/>
            <a:ext cx="1084838" cy="1704138"/>
          </a:xfrm>
          <a:prstGeom prst="line">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41" name="Rectangle 19"/>
          <p:cNvSpPr/>
          <p:nvPr/>
        </p:nvSpPr>
        <p:spPr bwMode="gray">
          <a:xfrm>
            <a:off x="4764505" y="1734082"/>
            <a:ext cx="6967049" cy="374461"/>
          </a:xfrm>
          <a:prstGeom prst="rect">
            <a:avLst/>
          </a:prstGeom>
          <a:solidFill>
            <a:srgbClr val="F4FBFE"/>
          </a:solidFill>
          <a:ln w="28575">
            <a:solidFill>
              <a:srgbClr val="99DFF9"/>
            </a:solidFill>
          </a:ln>
        </p:spPr>
        <p:txBody>
          <a:bodyPr wrap="square">
            <a:noAutofit/>
          </a:bodyPr>
          <a:lstStyle/>
          <a:p>
            <a:pPr>
              <a:lnSpc>
                <a:spcPts val="2200"/>
              </a:lnSpc>
            </a:pPr>
            <a:r>
              <a:rPr sz="1400">
                <a:latin typeface="Huawei Sans" panose="020C0503030203020204" pitchFamily="34" charset="0"/>
              </a:rPr>
              <a:t>IPv6 address prefix length</a:t>
            </a:r>
            <a:endParaRPr lang="en-US" altLang="zh-CN" sz="1400" dirty="0">
              <a:latin typeface="Huawei Sans" panose="020C0503030203020204" pitchFamily="34" charset="0"/>
            </a:endParaRPr>
          </a:p>
        </p:txBody>
      </p:sp>
      <p:cxnSp>
        <p:nvCxnSpPr>
          <p:cNvPr id="42" name="Straight Arrow Connector 29"/>
          <p:cNvCxnSpPr/>
          <p:nvPr/>
        </p:nvCxnSpPr>
        <p:spPr bwMode="gray">
          <a:xfrm flipH="1">
            <a:off x="5432893" y="4452366"/>
            <a:ext cx="1115158" cy="0"/>
          </a:xfrm>
          <a:prstGeom prst="straightConnector1">
            <a:avLst/>
          </a:prstGeom>
          <a:solidFill>
            <a:schemeClr val="accent1"/>
          </a:solidFill>
          <a:ln w="25400" cap="flat" cmpd="sng" algn="ctr">
            <a:solidFill>
              <a:srgbClr val="EC7061"/>
            </a:solidFill>
            <a:prstDash val="solid"/>
            <a:round/>
            <a:headEnd type="none" w="med" len="med"/>
            <a:tailEnd type="triangle" w="med" len="med"/>
          </a:ln>
          <a:effectLst/>
        </p:spPr>
      </p:cxnSp>
      <p:sp>
        <p:nvSpPr>
          <p:cNvPr id="43" name="Rectangle 31"/>
          <p:cNvSpPr/>
          <p:nvPr/>
        </p:nvSpPr>
        <p:spPr bwMode="gray">
          <a:xfrm>
            <a:off x="5830464" y="2925859"/>
            <a:ext cx="5795582" cy="2349361"/>
          </a:xfrm>
          <a:prstGeom prst="rect">
            <a:avLst/>
          </a:prstGeom>
          <a:solidFill>
            <a:srgbClr val="F4FBFE"/>
          </a:solidFill>
          <a:ln w="28575">
            <a:solidFill>
              <a:srgbClr val="99DFF9"/>
            </a:solidFill>
          </a:ln>
        </p:spPr>
        <p:txBody>
          <a:bodyPr wrap="square">
            <a:noAutofit/>
          </a:bodyPr>
          <a:lstStyle/>
          <a:p>
            <a:pPr marL="285750" indent="-285750">
              <a:lnSpc>
                <a:spcPts val="2200"/>
              </a:lnSpc>
              <a:buFont typeface="Arial" panose="020B0604020202020204" pitchFamily="34" charset="0"/>
              <a:buChar char="•"/>
            </a:pPr>
            <a:r>
              <a:rPr sz="1400" dirty="0">
                <a:latin typeface="Huawei Sans" panose="020C0503030203020204" pitchFamily="34" charset="0"/>
              </a:rPr>
              <a:t>The A bit is used to indicate whether a terminal can use the prefix to perform stateless address </a:t>
            </a:r>
            <a:r>
              <a:rPr sz="1400" dirty="0" err="1">
                <a:latin typeface="Huawei Sans" panose="020C0503030203020204" pitchFamily="34" charset="0"/>
              </a:rPr>
              <a:t>autoconfiguration</a:t>
            </a:r>
            <a:r>
              <a:rPr sz="1400" dirty="0">
                <a:latin typeface="Huawei Sans" panose="020C0503030203020204" pitchFamily="34" charset="0"/>
              </a:rPr>
              <a:t>.</a:t>
            </a:r>
            <a:endParaRPr lang="en-US" altLang="zh-CN" sz="1400" dirty="0">
              <a:latin typeface="Huawei Sans" panose="020C0503030203020204" pitchFamily="34" charset="0"/>
            </a:endParaRPr>
          </a:p>
          <a:p>
            <a:pPr marL="588963" lvl="1" indent="-290513">
              <a:lnSpc>
                <a:spcPts val="2200"/>
              </a:lnSpc>
              <a:buFont typeface="Huawei Sans" panose="020C0503030203020204" pitchFamily="34" charset="0"/>
              <a:buChar char="▫"/>
            </a:pPr>
            <a:r>
              <a:rPr sz="1400" dirty="0">
                <a:latin typeface="Huawei Sans" panose="020C0503030203020204" pitchFamily="34" charset="0"/>
              </a:rPr>
              <a:t>If the A bit is set to 0, the terminal cannot use the prefix to perform stateless address </a:t>
            </a:r>
            <a:r>
              <a:rPr sz="1400" dirty="0" err="1">
                <a:latin typeface="Huawei Sans" panose="020C0503030203020204" pitchFamily="34" charset="0"/>
              </a:rPr>
              <a:t>autoconfiguration</a:t>
            </a:r>
            <a:r>
              <a:rPr sz="1400" dirty="0">
                <a:latin typeface="Huawei Sans" panose="020C0503030203020204" pitchFamily="34" charset="0"/>
              </a:rPr>
              <a:t>.</a:t>
            </a:r>
            <a:endParaRPr lang="en-US" altLang="zh-CN" sz="1400" dirty="0">
              <a:latin typeface="Huawei Sans" panose="020C0503030203020204" pitchFamily="34" charset="0"/>
            </a:endParaRPr>
          </a:p>
          <a:p>
            <a:pPr marL="588963" lvl="1" indent="-290513">
              <a:lnSpc>
                <a:spcPts val="2200"/>
              </a:lnSpc>
              <a:buFont typeface="Huawei Sans" panose="020C0503030203020204" pitchFamily="34" charset="0"/>
              <a:buChar char="▫"/>
            </a:pPr>
            <a:r>
              <a:rPr sz="1400" dirty="0">
                <a:latin typeface="Huawei Sans" panose="020C0503030203020204" pitchFamily="34" charset="0"/>
              </a:rPr>
              <a:t>If the A bit is set to 1, the terminal can use the prefix to perform stateless address </a:t>
            </a:r>
            <a:r>
              <a:rPr sz="1400" dirty="0" err="1">
                <a:latin typeface="Huawei Sans" panose="020C0503030203020204" pitchFamily="34" charset="0"/>
              </a:rPr>
              <a:t>autoconfiguration</a:t>
            </a:r>
            <a:r>
              <a:rPr sz="1400" dirty="0">
                <a:latin typeface="Huawei Sans" panose="020C0503030203020204" pitchFamily="34" charset="0"/>
              </a:rPr>
              <a:t>.</a:t>
            </a:r>
          </a:p>
          <a:p>
            <a:pPr marL="285750" indent="-285750">
              <a:lnSpc>
                <a:spcPts val="2200"/>
              </a:lnSpc>
              <a:buFont typeface="Arial" panose="020B0604020202020204" pitchFamily="34" charset="0"/>
              <a:buChar char="•"/>
            </a:pPr>
            <a:r>
              <a:rPr sz="1400" dirty="0">
                <a:latin typeface="Huawei Sans" panose="020C0503030203020204" pitchFamily="34" charset="0"/>
              </a:rPr>
              <a:t>To set this bit to 0, run the </a:t>
            </a:r>
            <a:r>
              <a:rPr sz="1400" b="1" dirty="0">
                <a:latin typeface="Huawei Sans" panose="020C0503030203020204" pitchFamily="34" charset="0"/>
              </a:rPr>
              <a:t>ipv6 </a:t>
            </a:r>
            <a:r>
              <a:rPr sz="1400" b="1" dirty="0" err="1">
                <a:latin typeface="Huawei Sans" panose="020C0503030203020204" pitchFamily="34" charset="0"/>
              </a:rPr>
              <a:t>nd</a:t>
            </a:r>
            <a:r>
              <a:rPr sz="1400" b="1" dirty="0">
                <a:latin typeface="Huawei Sans" panose="020C0503030203020204" pitchFamily="34" charset="0"/>
              </a:rPr>
              <a:t> </a:t>
            </a:r>
            <a:r>
              <a:rPr sz="1400" b="1" dirty="0" err="1">
                <a:latin typeface="Huawei Sans" panose="020C0503030203020204" pitchFamily="34" charset="0"/>
              </a:rPr>
              <a:t>ra</a:t>
            </a:r>
            <a:r>
              <a:rPr sz="1400" b="1" dirty="0">
                <a:latin typeface="Huawei Sans" panose="020C0503030203020204" pitchFamily="34" charset="0"/>
              </a:rPr>
              <a:t> prefix 2001:DB8:: 64 2592000 604800</a:t>
            </a:r>
            <a:r>
              <a:rPr sz="1400" dirty="0">
                <a:latin typeface="Huawei Sans" panose="020C0503030203020204" pitchFamily="34" charset="0"/>
              </a:rPr>
              <a:t> </a:t>
            </a:r>
            <a:r>
              <a:rPr sz="1400" b="1" dirty="0">
                <a:solidFill>
                  <a:srgbClr val="EC7061"/>
                </a:solidFill>
                <a:latin typeface="Huawei Sans" panose="020C0503030203020204" pitchFamily="34" charset="0"/>
              </a:rPr>
              <a:t>no-</a:t>
            </a:r>
            <a:r>
              <a:rPr sz="1400" b="1" dirty="0" err="1">
                <a:solidFill>
                  <a:srgbClr val="EC7061"/>
                </a:solidFill>
                <a:latin typeface="Huawei Sans" panose="020C0503030203020204" pitchFamily="34" charset="0"/>
              </a:rPr>
              <a:t>autoconfig</a:t>
            </a:r>
            <a:r>
              <a:rPr sz="1400" dirty="0">
                <a:latin typeface="Huawei Sans" panose="020C0503030203020204" pitchFamily="34" charset="0"/>
              </a:rPr>
              <a:t> command.</a:t>
            </a:r>
          </a:p>
        </p:txBody>
      </p:sp>
      <p:cxnSp>
        <p:nvCxnSpPr>
          <p:cNvPr id="44" name="Straight Arrow Connector 33"/>
          <p:cNvCxnSpPr/>
          <p:nvPr/>
        </p:nvCxnSpPr>
        <p:spPr bwMode="gray">
          <a:xfrm flipH="1">
            <a:off x="2462099" y="5818693"/>
            <a:ext cx="818146" cy="0"/>
          </a:xfrm>
          <a:prstGeom prst="straightConnector1">
            <a:avLst/>
          </a:prstGeom>
          <a:solidFill>
            <a:schemeClr val="accent1"/>
          </a:solidFill>
          <a:ln w="25400" cap="flat" cmpd="sng" algn="ctr">
            <a:solidFill>
              <a:srgbClr val="EC7061"/>
            </a:solidFill>
            <a:prstDash val="solid"/>
            <a:round/>
            <a:headEnd type="none" w="med" len="med"/>
            <a:tailEnd type="triangle" w="med" len="med"/>
          </a:ln>
          <a:effectLst/>
        </p:spPr>
      </p:cxnSp>
      <p:sp>
        <p:nvSpPr>
          <p:cNvPr id="45" name="Rectangle 39"/>
          <p:cNvSpPr/>
          <p:nvPr/>
        </p:nvSpPr>
        <p:spPr bwMode="gray">
          <a:xfrm>
            <a:off x="3247965" y="5631462"/>
            <a:ext cx="1772445" cy="358496"/>
          </a:xfrm>
          <a:prstGeom prst="rect">
            <a:avLst/>
          </a:prstGeom>
          <a:solidFill>
            <a:srgbClr val="F4FBFE"/>
          </a:solidFill>
          <a:ln w="28575">
            <a:solidFill>
              <a:srgbClr val="99DFF9"/>
            </a:solidFill>
          </a:ln>
        </p:spPr>
        <p:txBody>
          <a:bodyPr wrap="square" anchor="ctr">
            <a:noAutofit/>
          </a:bodyPr>
          <a:lstStyle/>
          <a:p>
            <a:pPr>
              <a:lnSpc>
                <a:spcPts val="2200"/>
              </a:lnSpc>
            </a:pPr>
            <a:r>
              <a:rPr sz="1400" dirty="0">
                <a:latin typeface="Huawei Sans" panose="020C0503030203020204" pitchFamily="34" charset="0"/>
              </a:rPr>
              <a:t>IPv6 address prefix</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378022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0B5A0D7-1A9A-4E42-BEEF-33D17AFB469E}"/>
              </a:ext>
            </a:extLst>
          </p:cNvPr>
          <p:cNvSpPr>
            <a:spLocks noGrp="1"/>
          </p:cNvSpPr>
          <p:nvPr>
            <p:ph type="body" sz="quarter" idx="10"/>
          </p:nvPr>
        </p:nvSpPr>
        <p:spPr bwMode="gray"/>
        <p:txBody>
          <a:bodyPr/>
          <a:lstStyle/>
          <a:p>
            <a:endParaRPr lang="en-US"/>
          </a:p>
        </p:txBody>
      </p:sp>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Optional Information in an RA Message: Lifetime</a:t>
            </a:r>
            <a:endParaRPr lang="zh-CN" altLang="en-US" dirty="0">
              <a:latin typeface="Huawei Sans" panose="020C0503030203020204" pitchFamily="34" charset="0"/>
            </a:endParaRPr>
          </a:p>
        </p:txBody>
      </p:sp>
      <p:graphicFrame>
        <p:nvGraphicFramePr>
          <p:cNvPr id="21" name="Table 3"/>
          <p:cNvGraphicFramePr>
            <a:graphicFrameLocks noGrp="1"/>
          </p:cNvGraphicFramePr>
          <p:nvPr>
            <p:extLst>
              <p:ext uri="{D42A27DB-BD31-4B8C-83A1-F6EECF244321}">
                <p14:modId xmlns:p14="http://schemas.microsoft.com/office/powerpoint/2010/main" val="2356332580"/>
              </p:ext>
            </p:extLst>
          </p:nvPr>
        </p:nvGraphicFramePr>
        <p:xfrm>
          <a:off x="513159" y="1288193"/>
          <a:ext cx="4968552" cy="4922520"/>
        </p:xfrm>
        <a:graphic>
          <a:graphicData uri="http://schemas.openxmlformats.org/drawingml/2006/table">
            <a:tbl>
              <a:tblPr firstRow="1" bandRow="1">
                <a:tableStyleId>{5940675A-B579-460E-94D1-54222C63F5DA}</a:tableStyleId>
              </a:tblPr>
              <a:tblGrid>
                <a:gridCol w="4968552">
                  <a:extLst>
                    <a:ext uri="{9D8B030D-6E8A-4147-A177-3AD203B41FA5}">
                      <a16:colId xmlns:a16="http://schemas.microsoft.com/office/drawing/2014/main" val="20000"/>
                    </a:ext>
                  </a:extLst>
                </a:gridCol>
              </a:tblGrid>
              <a:tr h="0">
                <a:tc>
                  <a:txBody>
                    <a:bodyPr/>
                    <a:lstStyle/>
                    <a:p>
                      <a:r>
                        <a:rPr sz="1300" b="1" dirty="0">
                          <a:solidFill>
                            <a:schemeClr val="bg1"/>
                          </a:solidFill>
                          <a:latin typeface="Huawei Sans" panose="020C0503030203020204" pitchFamily="34" charset="0"/>
                        </a:rPr>
                        <a:t>Internet Control Message Protocol V6</a:t>
                      </a:r>
                      <a:endParaRPr lang="zh-CN" altLang="en-US" sz="1300" b="1" dirty="0">
                        <a:solidFill>
                          <a:schemeClr val="bg1"/>
                        </a:solidFill>
                        <a:latin typeface="Huawei Sans" panose="020C0503030203020204" pitchFamily="34" charset="0"/>
                      </a:endParaRP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38100" cap="flat" cmpd="sng" algn="ctr">
                      <a:no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0">
                <a:tc>
                  <a:txBody>
                    <a:bodyPr/>
                    <a:lstStyle/>
                    <a:p>
                      <a:r>
                        <a:rPr sz="1300" dirty="0">
                          <a:solidFill>
                            <a:schemeClr val="tx1"/>
                          </a:solidFill>
                          <a:latin typeface="Huawei Sans" panose="020C0503030203020204" pitchFamily="34" charset="0"/>
                        </a:rPr>
                        <a:t>Type: 134 (Router Advertisement) </a:t>
                      </a:r>
                      <a:endParaRPr lang="zh-CN" altLang="en-US" sz="1300" b="0" dirty="0">
                        <a:solidFill>
                          <a:schemeClr val="tx1"/>
                        </a:solidFill>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r>
                        <a:rPr sz="1300" dirty="0">
                          <a:solidFill>
                            <a:schemeClr val="tx1"/>
                          </a:solidFill>
                          <a:latin typeface="Huawei Sans" panose="020C0503030203020204" pitchFamily="34" charset="0"/>
                        </a:rPr>
                        <a:t>Code: 0</a:t>
                      </a:r>
                      <a:endParaRPr lang="zh-CN" altLang="en-US" sz="1300" b="0" dirty="0">
                        <a:solidFill>
                          <a:schemeClr val="tx1"/>
                        </a:solidFill>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0">
                <a:tc>
                  <a:txBody>
                    <a:bodyPr/>
                    <a:lstStyle/>
                    <a:p>
                      <a:r>
                        <a:rPr sz="1300">
                          <a:solidFill>
                            <a:schemeClr val="tx1"/>
                          </a:solidFill>
                          <a:latin typeface="Huawei Sans" panose="020C0503030203020204" pitchFamily="34" charset="0"/>
                        </a:rPr>
                        <a:t>...</a:t>
                      </a:r>
                      <a:endParaRPr lang="zh-CN" altLang="en-US" sz="1300" b="0" dirty="0">
                        <a:solidFill>
                          <a:schemeClr val="tx1"/>
                        </a:solidFill>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0">
                <a:tc>
                  <a:txBody>
                    <a:bodyPr/>
                    <a:lstStyle/>
                    <a:p>
                      <a:r>
                        <a:rPr sz="1300">
                          <a:solidFill>
                            <a:schemeClr val="tx1"/>
                          </a:solidFill>
                          <a:latin typeface="Huawei Sans" panose="020C0503030203020204" pitchFamily="34" charset="0"/>
                        </a:rPr>
                        <a:t>Retrans timer: 0</a:t>
                      </a:r>
                      <a:endParaRPr lang="zh-CN" altLang="en-US" sz="1300" b="0">
                        <a:solidFill>
                          <a:schemeClr val="tx1"/>
                        </a:solidFill>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0">
                <a:tc>
                  <a:txBody>
                    <a:bodyPr/>
                    <a:lstStyle/>
                    <a:p>
                      <a:r>
                        <a:rPr sz="1300">
                          <a:solidFill>
                            <a:schemeClr val="tx1"/>
                          </a:solidFill>
                          <a:latin typeface="Huawei Sans" panose="020C0503030203020204" pitchFamily="34" charset="0"/>
                        </a:rPr>
                        <a:t>ICMPv6 Option (Source Link-layer address) </a:t>
                      </a:r>
                      <a:endParaRPr lang="zh-CN" altLang="en-US" sz="1300" b="0">
                        <a:solidFill>
                          <a:schemeClr val="tx1"/>
                        </a:solidFill>
                        <a:latin typeface="Huawei Sans" panose="020C0503030203020204" pitchFamily="34" charset="0"/>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dirty="0">
                          <a:solidFill>
                            <a:schemeClr val="tx1"/>
                          </a:solidFill>
                          <a:latin typeface="Huawei Sans" panose="020C0503030203020204" pitchFamily="34" charset="0"/>
                        </a:rPr>
                        <a:t>ICMPv6 Option (Prefix information) </a:t>
                      </a: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a:solidFill>
                            <a:schemeClr val="tx1"/>
                          </a:solidFill>
                          <a:latin typeface="Huawei Sans" panose="020C0503030203020204" pitchFamily="34" charset="0"/>
                        </a:rPr>
                        <a:t>      Type: Prefix information</a:t>
                      </a:r>
                      <a:endParaRPr lang="zh-CN" altLang="en-US" sz="1300" b="0" kern="120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a:solidFill>
                            <a:schemeClr val="tx1"/>
                          </a:solidFill>
                          <a:latin typeface="Huawei Sans" panose="020C0503030203020204" pitchFamily="34" charset="0"/>
                        </a:rPr>
                        <a:t>      Prefix-Length: 64</a:t>
                      </a:r>
                      <a:endParaRPr lang="zh-CN" altLang="en-US" sz="1300" b="0" kern="120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a:solidFill>
                            <a:schemeClr val="tx1"/>
                          </a:solidFill>
                          <a:latin typeface="Huawei Sans" panose="020C0503030203020204" pitchFamily="34" charset="0"/>
                        </a:rPr>
                        <a:t>      Flags: 0xc0</a:t>
                      </a:r>
                      <a:endParaRPr lang="zh-CN" altLang="en-US" sz="1300" b="0" kern="120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dirty="0">
                          <a:solidFill>
                            <a:schemeClr val="tx1"/>
                          </a:solidFill>
                          <a:latin typeface="Huawei Sans" panose="020C0503030203020204" pitchFamily="34" charset="0"/>
                        </a:rPr>
                        <a:t>           1 . . .  . . . .  = On-Link Flag (L): Set</a:t>
                      </a:r>
                      <a:endParaRPr lang="zh-CN" altLang="en-US" sz="1300" b="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dirty="0">
                          <a:solidFill>
                            <a:schemeClr val="tx1"/>
                          </a:solidFill>
                          <a:latin typeface="Huawei Sans" panose="020C0503030203020204" pitchFamily="34" charset="0"/>
                        </a:rPr>
                        <a:t>           . 1 . .  . . . .  = Autonomous </a:t>
                      </a:r>
                      <a:r>
                        <a:rPr sz="1300" dirty="0" err="1">
                          <a:solidFill>
                            <a:schemeClr val="tx1"/>
                          </a:solidFill>
                          <a:latin typeface="Huawei Sans" panose="020C0503030203020204" pitchFamily="34" charset="0"/>
                        </a:rPr>
                        <a:t>Addr-conf</a:t>
                      </a:r>
                      <a:r>
                        <a:rPr sz="1300" dirty="0">
                          <a:solidFill>
                            <a:schemeClr val="tx1"/>
                          </a:solidFill>
                          <a:latin typeface="Huawei Sans" panose="020C0503030203020204" pitchFamily="34" charset="0"/>
                        </a:rPr>
                        <a:t> flag (A): Set</a:t>
                      </a:r>
                      <a:endParaRPr lang="zh-CN" altLang="en-US" sz="1300" b="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a:solidFill>
                            <a:schemeClr val="tx1"/>
                          </a:solidFill>
                          <a:latin typeface="Huawei Sans" panose="020C0503030203020204" pitchFamily="34" charset="0"/>
                        </a:rPr>
                        <a:t>            . . 00 0000 = Reserved: 0</a:t>
                      </a:r>
                      <a:endParaRPr lang="zh-CN" altLang="en-US" sz="1300" b="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b="1" dirty="0">
                          <a:solidFill>
                            <a:srgbClr val="EC7061"/>
                          </a:solidFill>
                          <a:latin typeface="Huawei Sans" panose="020C0503030203020204" pitchFamily="34" charset="0"/>
                        </a:rPr>
                        <a:t>      Valid lifetime: 2592000</a:t>
                      </a:r>
                      <a:endParaRPr lang="zh-CN" altLang="en-US" sz="1300" b="1" kern="1200" dirty="0">
                        <a:solidFill>
                          <a:srgbClr val="EC706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b="1" dirty="0">
                          <a:solidFill>
                            <a:srgbClr val="EC7061"/>
                          </a:solidFill>
                          <a:latin typeface="Huawei Sans" panose="020C0503030203020204" pitchFamily="34" charset="0"/>
                        </a:rPr>
                        <a:t>      Preferred lifetime: 604800</a:t>
                      </a:r>
                      <a:endParaRPr lang="zh-CN" altLang="en-US" sz="1300" b="1" kern="1200" dirty="0">
                        <a:solidFill>
                          <a:srgbClr val="EC706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a:solidFill>
                            <a:schemeClr val="tx1"/>
                          </a:solidFill>
                          <a:latin typeface="Huawei Sans" panose="020C0503030203020204" pitchFamily="34" charset="0"/>
                        </a:rPr>
                        <a:t>      Reserved </a:t>
                      </a:r>
                      <a:endParaRPr lang="zh-CN" altLang="en-US" sz="1300" b="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300">
                          <a:solidFill>
                            <a:schemeClr val="tx1"/>
                          </a:solidFill>
                          <a:latin typeface="Huawei Sans" panose="020C0503030203020204" pitchFamily="34" charset="0"/>
                        </a:rPr>
                        <a:t>      Prefix: 2001:DB8::</a:t>
                      </a:r>
                      <a:endParaRPr lang="zh-CN" altLang="en-US" sz="1300" b="0" kern="1200" dirty="0">
                        <a:solidFill>
                          <a:schemeClr val="tx1"/>
                        </a:solidFill>
                        <a:latin typeface="Huawei Sans" panose="020C0503030203020204" pitchFamily="34" charset="0"/>
                        <a:ea typeface="+mn-ea"/>
                        <a:cs typeface="+mn-cs"/>
                      </a:endParaRPr>
                    </a:p>
                  </a:txBody>
                  <a:tcPr marL="28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381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bl>
          </a:graphicData>
        </a:graphic>
      </p:graphicFrame>
      <p:grpSp>
        <p:nvGrpSpPr>
          <p:cNvPr id="22" name="Group 4"/>
          <p:cNvGrpSpPr>
            <a:grpSpLocks noChangeAspect="1"/>
          </p:cNvGrpSpPr>
          <p:nvPr/>
        </p:nvGrpSpPr>
        <p:grpSpPr bwMode="gray">
          <a:xfrm>
            <a:off x="608027" y="2830841"/>
            <a:ext cx="108202" cy="108202"/>
            <a:chOff x="3491880" y="4399369"/>
            <a:chExt cx="288032" cy="288032"/>
          </a:xfrm>
        </p:grpSpPr>
        <p:sp>
          <p:nvSpPr>
            <p:cNvPr id="23" name="Rectangle 5"/>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24" name="Straight Connector 6"/>
            <p:cNvCxnSpPr>
              <a:stCxn id="23" idx="1"/>
              <a:endCxn id="23"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5" name="Straight Connector 7"/>
            <p:cNvCxnSpPr>
              <a:stCxn id="23" idx="2"/>
              <a:endCxn id="23" idx="0"/>
            </p:cNvCxnSpPr>
            <p:nvPr/>
          </p:nvCxnSpPr>
          <p:spPr bwMode="gray">
            <a:xfrm flipV="1">
              <a:off x="3635896" y="4399369"/>
              <a:ext cx="0" cy="288032"/>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grpSp>
        <p:nvGrpSpPr>
          <p:cNvPr id="26" name="Group 24"/>
          <p:cNvGrpSpPr>
            <a:grpSpLocks noChangeAspect="1"/>
          </p:cNvGrpSpPr>
          <p:nvPr/>
        </p:nvGrpSpPr>
        <p:grpSpPr bwMode="gray">
          <a:xfrm>
            <a:off x="608027" y="3088393"/>
            <a:ext cx="108202" cy="108202"/>
            <a:chOff x="3491880" y="4399369"/>
            <a:chExt cx="288032" cy="288032"/>
          </a:xfrm>
        </p:grpSpPr>
        <p:sp>
          <p:nvSpPr>
            <p:cNvPr id="27" name="Rectangle 25"/>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46" name="Straight Connector 26"/>
            <p:cNvCxnSpPr>
              <a:stCxn id="27" idx="1"/>
              <a:endCxn id="27"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grpSp>
        <p:nvGrpSpPr>
          <p:cNvPr id="47" name="Group 35"/>
          <p:cNvGrpSpPr>
            <a:grpSpLocks noChangeAspect="1"/>
          </p:cNvGrpSpPr>
          <p:nvPr/>
        </p:nvGrpSpPr>
        <p:grpSpPr bwMode="gray">
          <a:xfrm>
            <a:off x="896313" y="3988303"/>
            <a:ext cx="108202" cy="108202"/>
            <a:chOff x="3491880" y="4399369"/>
            <a:chExt cx="288032" cy="288032"/>
          </a:xfrm>
        </p:grpSpPr>
        <p:sp>
          <p:nvSpPr>
            <p:cNvPr id="48" name="Rectangle 36"/>
            <p:cNvSpPr/>
            <p:nvPr/>
          </p:nvSpPr>
          <p:spPr bwMode="gray">
            <a:xfrm>
              <a:off x="3491880" y="4399369"/>
              <a:ext cx="288032" cy="288032"/>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784225" eaLnBrk="0" fontAlgn="base" hangingPunct="0">
                <a:spcBef>
                  <a:spcPct val="0"/>
                </a:spcBef>
                <a:spcAft>
                  <a:spcPct val="0"/>
                </a:spcAft>
              </a:pPr>
              <a:endParaRPr lang="zh-CN" altLang="en-US" sz="2100">
                <a:latin typeface="Huawei Sans" panose="020C0503030203020204" pitchFamily="34" charset="0"/>
              </a:endParaRPr>
            </a:p>
          </p:txBody>
        </p:sp>
        <p:cxnSp>
          <p:nvCxnSpPr>
            <p:cNvPr id="49" name="Straight Connector 37"/>
            <p:cNvCxnSpPr>
              <a:stCxn id="48" idx="1"/>
              <a:endCxn id="48" idx="3"/>
            </p:cNvCxnSpPr>
            <p:nvPr/>
          </p:nvCxnSpPr>
          <p:spPr bwMode="gray">
            <a:xfrm>
              <a:off x="3491880" y="4543385"/>
              <a:ext cx="28803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cxnSp>
        <p:nvCxnSpPr>
          <p:cNvPr id="50" name="直接箭头连接符 18"/>
          <p:cNvCxnSpPr/>
          <p:nvPr/>
        </p:nvCxnSpPr>
        <p:spPr bwMode="gray">
          <a:xfrm>
            <a:off x="5758407" y="5596462"/>
            <a:ext cx="1188132"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直接箭头连接符 20"/>
          <p:cNvCxnSpPr/>
          <p:nvPr/>
        </p:nvCxnSpPr>
        <p:spPr bwMode="gray">
          <a:xfrm flipV="1">
            <a:off x="5758407" y="5348626"/>
            <a:ext cx="0" cy="468052"/>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直接箭头连接符 23"/>
          <p:cNvCxnSpPr/>
          <p:nvPr/>
        </p:nvCxnSpPr>
        <p:spPr bwMode="gray">
          <a:xfrm flipV="1">
            <a:off x="6946539" y="4663703"/>
            <a:ext cx="0" cy="1152977"/>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直接箭头连接符 25"/>
          <p:cNvCxnSpPr/>
          <p:nvPr/>
        </p:nvCxnSpPr>
        <p:spPr bwMode="gray">
          <a:xfrm flipV="1">
            <a:off x="9574831" y="5063190"/>
            <a:ext cx="0" cy="753489"/>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直接箭头连接符 26"/>
          <p:cNvCxnSpPr/>
          <p:nvPr/>
        </p:nvCxnSpPr>
        <p:spPr bwMode="gray">
          <a:xfrm flipV="1">
            <a:off x="10830785" y="4663702"/>
            <a:ext cx="0" cy="1152976"/>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直接箭头连接符 27"/>
          <p:cNvCxnSpPr/>
          <p:nvPr/>
        </p:nvCxnSpPr>
        <p:spPr bwMode="gray">
          <a:xfrm>
            <a:off x="6946539" y="5596462"/>
            <a:ext cx="2628292" cy="0"/>
          </a:xfrm>
          <a:prstGeom prst="straightConnector1">
            <a:avLst/>
          </a:prstGeom>
          <a:ln w="381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bwMode="gray">
          <a:xfrm>
            <a:off x="9574831" y="5596462"/>
            <a:ext cx="1255954" cy="0"/>
          </a:xfrm>
          <a:prstGeom prst="straightConnector1">
            <a:avLst/>
          </a:prstGeom>
          <a:ln w="38100">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直接箭头连接符 33"/>
          <p:cNvCxnSpPr/>
          <p:nvPr/>
        </p:nvCxnSpPr>
        <p:spPr bwMode="gray">
          <a:xfrm>
            <a:off x="10830785" y="5596462"/>
            <a:ext cx="810090" cy="0"/>
          </a:xfrm>
          <a:prstGeom prst="straightConnector1">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8" name="矩形 39"/>
          <p:cNvSpPr/>
          <p:nvPr/>
        </p:nvSpPr>
        <p:spPr bwMode="gray">
          <a:xfrm>
            <a:off x="6056559" y="5187044"/>
            <a:ext cx="590226" cy="323165"/>
          </a:xfrm>
          <a:prstGeom prst="rect">
            <a:avLst/>
          </a:prstGeom>
        </p:spPr>
        <p:txBody>
          <a:bodyPr wrap="square">
            <a:noAutofit/>
          </a:bodyPr>
          <a:lstStyle/>
          <a:p>
            <a:r>
              <a:rPr sz="1500">
                <a:latin typeface="Huawei Sans" panose="020C0503030203020204" pitchFamily="34" charset="0"/>
              </a:rPr>
              <a:t>DAD</a:t>
            </a:r>
          </a:p>
        </p:txBody>
      </p:sp>
      <p:sp>
        <p:nvSpPr>
          <p:cNvPr id="59" name="矩形 42"/>
          <p:cNvSpPr/>
          <p:nvPr/>
        </p:nvSpPr>
        <p:spPr bwMode="gray">
          <a:xfrm>
            <a:off x="5874873" y="5818403"/>
            <a:ext cx="1099981" cy="323165"/>
          </a:xfrm>
          <a:prstGeom prst="rect">
            <a:avLst/>
          </a:prstGeom>
        </p:spPr>
        <p:txBody>
          <a:bodyPr wrap="square">
            <a:noAutofit/>
          </a:bodyPr>
          <a:lstStyle/>
          <a:p>
            <a:r>
              <a:rPr sz="1500" b="1" dirty="0">
                <a:latin typeface="Huawei Sans" panose="020C0503030203020204" pitchFamily="34" charset="0"/>
              </a:rPr>
              <a:t>Tentative</a:t>
            </a:r>
          </a:p>
        </p:txBody>
      </p:sp>
      <p:sp>
        <p:nvSpPr>
          <p:cNvPr id="60" name="矩形 43"/>
          <p:cNvSpPr/>
          <p:nvPr/>
        </p:nvSpPr>
        <p:spPr bwMode="gray">
          <a:xfrm>
            <a:off x="7739549" y="5818403"/>
            <a:ext cx="1050288" cy="323165"/>
          </a:xfrm>
          <a:prstGeom prst="rect">
            <a:avLst/>
          </a:prstGeom>
        </p:spPr>
        <p:txBody>
          <a:bodyPr wrap="square">
            <a:noAutofit/>
          </a:bodyPr>
          <a:lstStyle/>
          <a:p>
            <a:r>
              <a:rPr sz="1500" b="1" dirty="0">
                <a:latin typeface="Huawei Sans" panose="020C0503030203020204" pitchFamily="34" charset="0"/>
              </a:rPr>
              <a:t>Preferred</a:t>
            </a:r>
          </a:p>
        </p:txBody>
      </p:sp>
      <p:sp>
        <p:nvSpPr>
          <p:cNvPr id="61" name="矩形 44"/>
          <p:cNvSpPr/>
          <p:nvPr/>
        </p:nvSpPr>
        <p:spPr bwMode="gray">
          <a:xfrm>
            <a:off x="9580683" y="5818403"/>
            <a:ext cx="1244250" cy="323165"/>
          </a:xfrm>
          <a:prstGeom prst="rect">
            <a:avLst/>
          </a:prstGeom>
        </p:spPr>
        <p:txBody>
          <a:bodyPr wrap="square">
            <a:noAutofit/>
          </a:bodyPr>
          <a:lstStyle/>
          <a:p>
            <a:pPr algn="ctr"/>
            <a:r>
              <a:rPr sz="1500" b="1">
                <a:latin typeface="Huawei Sans" panose="020C0503030203020204" pitchFamily="34" charset="0"/>
              </a:rPr>
              <a:t>Deprecated</a:t>
            </a:r>
          </a:p>
        </p:txBody>
      </p:sp>
      <p:sp>
        <p:nvSpPr>
          <p:cNvPr id="62" name="矩形 45"/>
          <p:cNvSpPr/>
          <p:nvPr/>
        </p:nvSpPr>
        <p:spPr bwMode="gray">
          <a:xfrm>
            <a:off x="10899228" y="5818403"/>
            <a:ext cx="809838" cy="323165"/>
          </a:xfrm>
          <a:prstGeom prst="rect">
            <a:avLst/>
          </a:prstGeom>
        </p:spPr>
        <p:txBody>
          <a:bodyPr wrap="square">
            <a:noAutofit/>
          </a:bodyPr>
          <a:lstStyle/>
          <a:p>
            <a:pPr algn="ctr"/>
            <a:r>
              <a:rPr sz="1500" b="1">
                <a:latin typeface="Huawei Sans" panose="020C0503030203020204" pitchFamily="34" charset="0"/>
              </a:rPr>
              <a:t>Invalid</a:t>
            </a:r>
          </a:p>
        </p:txBody>
      </p:sp>
      <p:cxnSp>
        <p:nvCxnSpPr>
          <p:cNvPr id="63" name="直接箭头连接符 53"/>
          <p:cNvCxnSpPr/>
          <p:nvPr/>
        </p:nvCxnSpPr>
        <p:spPr bwMode="gray">
          <a:xfrm>
            <a:off x="6946539" y="5233968"/>
            <a:ext cx="2628292" cy="0"/>
          </a:xfrm>
          <a:prstGeom prst="straightConnector1">
            <a:avLst/>
          </a:prstGeom>
          <a:ln w="1270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直接箭头连接符 56"/>
          <p:cNvCxnSpPr/>
          <p:nvPr/>
        </p:nvCxnSpPr>
        <p:spPr bwMode="gray">
          <a:xfrm flipV="1">
            <a:off x="6947643" y="4663703"/>
            <a:ext cx="0" cy="1152977"/>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直接箭头连接符 58"/>
          <p:cNvCxnSpPr/>
          <p:nvPr/>
        </p:nvCxnSpPr>
        <p:spPr bwMode="gray">
          <a:xfrm>
            <a:off x="6946540" y="4738282"/>
            <a:ext cx="3873585" cy="0"/>
          </a:xfrm>
          <a:prstGeom prst="straightConnector1">
            <a:avLst/>
          </a:prstGeom>
          <a:ln w="1270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矩形 60"/>
          <p:cNvSpPr/>
          <p:nvPr/>
        </p:nvSpPr>
        <p:spPr bwMode="gray">
          <a:xfrm>
            <a:off x="8341932" y="4594267"/>
            <a:ext cx="1351652" cy="323165"/>
          </a:xfrm>
          <a:prstGeom prst="rect">
            <a:avLst/>
          </a:prstGeom>
          <a:solidFill>
            <a:schemeClr val="bg1"/>
          </a:solidFill>
        </p:spPr>
        <p:txBody>
          <a:bodyPr wrap="square">
            <a:noAutofit/>
          </a:bodyPr>
          <a:lstStyle/>
          <a:p>
            <a:r>
              <a:rPr sz="1500">
                <a:latin typeface="Huawei Sans" panose="020C0503030203020204" pitchFamily="34" charset="0"/>
              </a:rPr>
              <a:t>Valid lifetime</a:t>
            </a:r>
          </a:p>
        </p:txBody>
      </p:sp>
      <p:sp>
        <p:nvSpPr>
          <p:cNvPr id="67" name="矩形 61"/>
          <p:cNvSpPr/>
          <p:nvPr/>
        </p:nvSpPr>
        <p:spPr bwMode="gray">
          <a:xfrm>
            <a:off x="7426186" y="5063190"/>
            <a:ext cx="1717137" cy="323165"/>
          </a:xfrm>
          <a:prstGeom prst="rect">
            <a:avLst/>
          </a:prstGeom>
          <a:solidFill>
            <a:schemeClr val="bg1"/>
          </a:solidFill>
        </p:spPr>
        <p:txBody>
          <a:bodyPr wrap="square">
            <a:noAutofit/>
          </a:bodyPr>
          <a:lstStyle/>
          <a:p>
            <a:r>
              <a:rPr sz="1500" dirty="0">
                <a:latin typeface="Huawei Sans" panose="020C0503030203020204" pitchFamily="34" charset="0"/>
              </a:rPr>
              <a:t>Preferred lifetime</a:t>
            </a:r>
          </a:p>
        </p:txBody>
      </p:sp>
      <p:cxnSp>
        <p:nvCxnSpPr>
          <p:cNvPr id="33" name="Straight Arrow Connector 15"/>
          <p:cNvCxnSpPr/>
          <p:nvPr/>
        </p:nvCxnSpPr>
        <p:spPr bwMode="gray">
          <a:xfrm flipH="1">
            <a:off x="3462391" y="5332587"/>
            <a:ext cx="1787704" cy="0"/>
          </a:xfrm>
          <a:prstGeom prst="straightConnector1">
            <a:avLst/>
          </a:prstGeom>
          <a:solidFill>
            <a:schemeClr val="accent1"/>
          </a:solidFill>
          <a:ln w="25400" cap="flat" cmpd="sng" algn="ctr">
            <a:solidFill>
              <a:srgbClr val="EC7061"/>
            </a:solidFill>
            <a:prstDash val="solid"/>
            <a:round/>
            <a:headEnd type="none" w="med" len="med"/>
            <a:tailEnd type="triangle" w="med" len="med"/>
          </a:ln>
          <a:effectLst/>
        </p:spPr>
      </p:cxnSp>
      <p:cxnSp>
        <p:nvCxnSpPr>
          <p:cNvPr id="34" name="Straight Connector 16"/>
          <p:cNvCxnSpPr/>
          <p:nvPr/>
        </p:nvCxnSpPr>
        <p:spPr bwMode="gray">
          <a:xfrm flipV="1">
            <a:off x="5250094" y="2013737"/>
            <a:ext cx="474146" cy="3318850"/>
          </a:xfrm>
          <a:prstGeom prst="line">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37" name="Rectangle 19"/>
          <p:cNvSpPr/>
          <p:nvPr/>
        </p:nvSpPr>
        <p:spPr bwMode="gray">
          <a:xfrm>
            <a:off x="5724240" y="1554383"/>
            <a:ext cx="6007314" cy="2704049"/>
          </a:xfrm>
          <a:prstGeom prst="rect">
            <a:avLst/>
          </a:prstGeom>
          <a:solidFill>
            <a:srgbClr val="F4FBFE"/>
          </a:solidFill>
          <a:ln w="28575">
            <a:solidFill>
              <a:srgbClr val="99DFF9"/>
            </a:solidFill>
          </a:ln>
        </p:spPr>
        <p:txBody>
          <a:bodyPr wrap="square" anchor="ctr">
            <a:noAutofit/>
          </a:bodyPr>
          <a:lstStyle/>
          <a:p>
            <a:pPr marL="285750" indent="-285750">
              <a:buFont typeface="Arial" panose="020B0604020202020204" pitchFamily="34" charset="0"/>
              <a:buChar char="•"/>
            </a:pPr>
            <a:r>
              <a:rPr sz="1400" dirty="0">
                <a:latin typeface="Huawei Sans" panose="020C0503030203020204" pitchFamily="34" charset="0"/>
              </a:rPr>
              <a:t>After a terminal obtains a prefix and generating a unicast IPv6 address, the address enters the Tentative state. After passing DAD, the address enters the Preferred state and remains in this state within the preferred lifetime.</a:t>
            </a:r>
            <a:endParaRPr lang="en-US" altLang="zh-CN" sz="1400" dirty="0">
              <a:latin typeface="Huawei Sans" panose="020C0503030203020204" pitchFamily="34" charset="0"/>
            </a:endParaRPr>
          </a:p>
          <a:p>
            <a:pPr marL="285750" indent="-285750">
              <a:buFont typeface="Arial" panose="020B0604020202020204" pitchFamily="34" charset="0"/>
              <a:buChar char="•"/>
            </a:pPr>
            <a:r>
              <a:rPr sz="1400" dirty="0">
                <a:latin typeface="Huawei Sans" panose="020C0503030203020204" pitchFamily="34" charset="0"/>
              </a:rPr>
              <a:t>In the Preferred state, the terminal can send and receive packets normally. After the preferred lifetime expires, the address enters the Deprecated state and remains in this state within the valid lifetime.</a:t>
            </a:r>
            <a:endParaRPr lang="en-US" altLang="zh-CN" sz="1400" dirty="0">
              <a:latin typeface="Huawei Sans" panose="020C0503030203020204" pitchFamily="34" charset="0"/>
            </a:endParaRPr>
          </a:p>
          <a:p>
            <a:pPr marL="285750" indent="-285750">
              <a:buFont typeface="Arial" panose="020B0604020202020204" pitchFamily="34" charset="0"/>
              <a:buChar char="•"/>
            </a:pPr>
            <a:r>
              <a:rPr sz="1400" dirty="0">
                <a:latin typeface="Huawei Sans" panose="020C0503030203020204" pitchFamily="34" charset="0"/>
              </a:rPr>
              <a:t>In the Deprecated state, the address is still valid and can be used for existing connections, but cannot be used to establish new connections.</a:t>
            </a:r>
            <a:endParaRPr lang="en-US" altLang="zh-CN" sz="1400" dirty="0">
              <a:latin typeface="Huawei Sans" panose="020C0503030203020204" pitchFamily="34" charset="0"/>
            </a:endParaRPr>
          </a:p>
          <a:p>
            <a:pPr marL="285750" indent="-285750">
              <a:buFont typeface="Arial" panose="020B0604020202020204" pitchFamily="34" charset="0"/>
              <a:buChar char="•"/>
            </a:pPr>
            <a:r>
              <a:rPr sz="1400" dirty="0">
                <a:latin typeface="Huawei Sans" panose="020C0503030203020204" pitchFamily="34" charset="0"/>
              </a:rPr>
              <a:t>After the valid lifetime expires, the address enters the Invalid state, indicating that the address cannot be used.</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57873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a:solidFill>
                  <a:schemeClr val="bg1">
                    <a:lumMod val="50000"/>
                  </a:schemeClr>
                </a:solidFill>
                <a:latin typeface="Huawei Sans" panose="020C0503030203020204" pitchFamily="34" charset="0"/>
              </a:rPr>
              <a:t>IPv6 Address Configuration Modes</a:t>
            </a:r>
            <a:endParaRPr lang="en-US" altLang="zh-CN" dirty="0">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IPv6 Stateless Address Autoconfiguration</a:t>
            </a:r>
          </a:p>
          <a:p>
            <a:r>
              <a:rPr b="1">
                <a:latin typeface="Huawei Sans" panose="020C0503030203020204" pitchFamily="34" charset="0"/>
              </a:rPr>
              <a:t>DHCPv6</a:t>
            </a:r>
            <a:endParaRPr lang="zh-CN" altLang="en-US" b="1" dirty="0">
              <a:latin typeface="Huawei Sans" panose="020C0503030203020204" pitchFamily="34" charset="0"/>
            </a:endParaRPr>
          </a:p>
          <a:p>
            <a:r>
              <a:rPr>
                <a:solidFill>
                  <a:schemeClr val="bg1">
                    <a:lumMod val="50000"/>
                  </a:schemeClr>
                </a:solidFill>
                <a:latin typeface="Huawei Sans" panose="020C0503030203020204" pitchFamily="34" charset="0"/>
              </a:rPr>
              <a:t>Implementation of IPv6 Address Autoconfiguration</a:t>
            </a:r>
          </a:p>
        </p:txBody>
      </p:sp>
    </p:spTree>
    <p:extLst>
      <p:ext uri="{BB962C8B-B14F-4D97-AF65-F5344CB8AC3E}">
        <p14:creationId xmlns:p14="http://schemas.microsoft.com/office/powerpoint/2010/main" val="348708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a:lnSpc>
                <a:spcPct val="126000"/>
              </a:lnSpc>
            </a:pPr>
            <a:r>
              <a:rPr sz="1600" dirty="0">
                <a:latin typeface="Huawei Sans" panose="020C0503030203020204" pitchFamily="34" charset="0"/>
              </a:rPr>
              <a:t>DHCPv6 is designed for IPv6 addressing. It can be used to allocate IPv6 prefixes, IPv6 addresses, and other network configuration parameters to clients. In addition, DHCPv6 can record the information allocated to clients, facilitating network management.</a:t>
            </a:r>
            <a:endParaRPr lang="en-US" altLang="zh-CN" sz="1600" dirty="0">
              <a:latin typeface="Huawei Sans" panose="020C0503030203020204" pitchFamily="34" charset="0"/>
            </a:endParaRPr>
          </a:p>
          <a:p>
            <a:pPr lvl="0">
              <a:lnSpc>
                <a:spcPct val="126000"/>
              </a:lnSpc>
            </a:pPr>
            <a:r>
              <a:rPr sz="1600" dirty="0">
                <a:latin typeface="Huawei Sans" panose="020C0503030203020204" pitchFamily="34" charset="0"/>
              </a:rPr>
              <a:t>DHCPv6 address allocation can be implemented in any of the following modes:</a:t>
            </a:r>
            <a:endParaRPr lang="zh-CN" altLang="zh-CN" sz="1600" dirty="0">
              <a:latin typeface="Huawei Sans" panose="020C0503030203020204" pitchFamily="34" charset="0"/>
            </a:endParaRPr>
          </a:p>
          <a:p>
            <a:pPr marL="654050" lvl="1" indent="-338138">
              <a:lnSpc>
                <a:spcPct val="126000"/>
              </a:lnSpc>
            </a:pPr>
            <a:r>
              <a:rPr sz="1600" dirty="0">
                <a:latin typeface="Huawei Sans" panose="020C0503030203020204" pitchFamily="34" charset="0"/>
              </a:rPr>
              <a:t>DHCPv6 </a:t>
            </a:r>
            <a:r>
              <a:rPr sz="1600" dirty="0" err="1">
                <a:latin typeface="Huawei Sans" panose="020C0503030203020204" pitchFamily="34" charset="0"/>
              </a:rPr>
              <a:t>stateful</a:t>
            </a:r>
            <a:r>
              <a:rPr sz="1600" dirty="0">
                <a:latin typeface="Huawei Sans" panose="020C0503030203020204" pitchFamily="34" charset="0"/>
              </a:rPr>
              <a:t> </a:t>
            </a:r>
            <a:r>
              <a:rPr sz="1600" dirty="0" err="1">
                <a:latin typeface="Huawei Sans" panose="020C0503030203020204" pitchFamily="34" charset="0"/>
              </a:rPr>
              <a:t>autoconfiguration</a:t>
            </a:r>
            <a:r>
              <a:rPr sz="1600" dirty="0">
                <a:latin typeface="Huawei Sans" panose="020C0503030203020204" pitchFamily="34" charset="0"/>
              </a:rPr>
              <a:t>: A DHCPv6 server automatically configures IPv6 addresses/prefixes and other network configuration parameters, such as DNS, NIS, and SNTP server addresses.</a:t>
            </a:r>
          </a:p>
          <a:p>
            <a:pPr marL="654050" lvl="1" indent="-338138">
              <a:lnSpc>
                <a:spcPct val="126000"/>
              </a:lnSpc>
            </a:pPr>
            <a:r>
              <a:rPr sz="1600" dirty="0">
                <a:latin typeface="Huawei Sans" panose="020C0503030203020204" pitchFamily="34" charset="0"/>
              </a:rPr>
              <a:t>DHCPv6 stateless </a:t>
            </a:r>
            <a:r>
              <a:rPr sz="1600" dirty="0" err="1">
                <a:latin typeface="Huawei Sans" panose="020C0503030203020204" pitchFamily="34" charset="0"/>
              </a:rPr>
              <a:t>autoconfiguration</a:t>
            </a:r>
            <a:r>
              <a:rPr sz="1600" dirty="0">
                <a:latin typeface="Huawei Sans" panose="020C0503030203020204" pitchFamily="34" charset="0"/>
              </a:rPr>
              <a:t>: Host IPv6 addresses are automatically generated through RA messages. A DHCPv6 server allocates other configuration parameters such as the DNS server address except for IPv6 addresses.</a:t>
            </a:r>
          </a:p>
          <a:p>
            <a:pPr marL="654050" lvl="1" indent="-338138">
              <a:lnSpc>
                <a:spcPct val="126000"/>
              </a:lnSpc>
            </a:pPr>
            <a:r>
              <a:rPr sz="1600" dirty="0">
                <a:latin typeface="Huawei Sans" panose="020C0503030203020204" pitchFamily="34" charset="0"/>
              </a:rPr>
              <a:t>DHCPv6 prefix delegation (PD) </a:t>
            </a:r>
            <a:r>
              <a:rPr sz="1600" dirty="0" err="1">
                <a:latin typeface="Huawei Sans" panose="020C0503030203020204" pitchFamily="34" charset="0"/>
              </a:rPr>
              <a:t>autoconfiguration</a:t>
            </a:r>
            <a:r>
              <a:rPr sz="1600" dirty="0">
                <a:latin typeface="Huawei Sans" panose="020C0503030203020204" pitchFamily="34" charset="0"/>
              </a:rPr>
              <a:t>: A downstream device requests IPv6 address prefixes from an upstream device, and the upstream device allocates appropriate prefixes to the downstream device. In this way, you do not need to configure IPv6 address prefixes for user-side links on the downstream device. The downstream device divides the obtained prefix (which is typically less than 64 bits long) into subnet segments with 64-bit prefixes and sends an RA message on the link that IPv6 hosts directly connect to. This enables IPv6 hosts to automatically configure IPv6 addresses, implementing hierarchical address deployment.</a:t>
            </a: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DHCPv6 Overview</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98808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ine 22"/>
          <p:cNvSpPr>
            <a:spLocks noChangeShapeType="1"/>
          </p:cNvSpPr>
          <p:nvPr/>
        </p:nvSpPr>
        <p:spPr bwMode="gray">
          <a:xfrm flipV="1">
            <a:off x="1503829" y="2722193"/>
            <a:ext cx="1635517" cy="0"/>
          </a:xfrm>
          <a:prstGeom prst="line">
            <a:avLst/>
          </a:prstGeom>
          <a:noFill/>
          <a:ln w="28575">
            <a:solidFill>
              <a:schemeClr val="tx1"/>
            </a:solidFill>
            <a:round/>
            <a:headEnd/>
            <a:tailEnd/>
          </a:ln>
          <a:effectLst/>
        </p:spPr>
        <p:txBody>
          <a:bodyPr wrap="square" anchor="ctr">
            <a:noAutofit/>
          </a:bodyPr>
          <a:lstStyle/>
          <a:p>
            <a:endParaRPr lang="zh-CN" altLang="en-US" sz="2000">
              <a:latin typeface="Huawei Sans" panose="020C0503030203020204" pitchFamily="34" charset="0"/>
            </a:endParaRPr>
          </a:p>
        </p:txBody>
      </p:sp>
      <p:sp>
        <p:nvSpPr>
          <p:cNvPr id="24" name="Freeform 159"/>
          <p:cNvSpPr/>
          <p:nvPr/>
        </p:nvSpPr>
        <p:spPr bwMode="gray">
          <a:xfrm flipH="1">
            <a:off x="2477600" y="2227773"/>
            <a:ext cx="1611523" cy="779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DHCPv6 Network Composition</a:t>
            </a:r>
          </a:p>
        </p:txBody>
      </p:sp>
      <p:sp>
        <p:nvSpPr>
          <p:cNvPr id="4" name="内容占位符 2"/>
          <p:cNvSpPr txBox="1">
            <a:spLocks/>
          </p:cNvSpPr>
          <p:nvPr/>
        </p:nvSpPr>
        <p:spPr bwMode="gray">
          <a:xfrm>
            <a:off x="6097004" y="1224997"/>
            <a:ext cx="5652083" cy="490304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nSpc>
                <a:spcPct val="130000"/>
              </a:lnSpc>
              <a:buNone/>
            </a:pPr>
            <a:r>
              <a:rPr sz="1800" dirty="0">
                <a:latin typeface="Huawei Sans" panose="020C0503030203020204" pitchFamily="34" charset="0"/>
              </a:rPr>
              <a:t>The DHCPv6 architecture involves the following roles:</a:t>
            </a:r>
            <a:endParaRPr lang="en-US" altLang="zh-CN" sz="1800" dirty="0">
              <a:latin typeface="Huawei Sans" panose="020C0503030203020204" pitchFamily="34" charset="0"/>
            </a:endParaRPr>
          </a:p>
          <a:p>
            <a:pPr marL="315913" lvl="1" indent="-315913">
              <a:lnSpc>
                <a:spcPct val="130000"/>
              </a:lnSpc>
            </a:pPr>
            <a:r>
              <a:rPr sz="1600" dirty="0">
                <a:latin typeface="Huawei Sans" panose="020C0503030203020204" pitchFamily="34" charset="0"/>
              </a:rPr>
              <a:t>DHCPv6 client: exchanges DHCPv6 messages with a DHCPv6 server to obtain an IPv6 address/prefix and other network configuration parameters.</a:t>
            </a:r>
            <a:endParaRPr lang="en-US" altLang="zh-CN" sz="1600" dirty="0">
              <a:latin typeface="Huawei Sans" panose="020C0503030203020204" pitchFamily="34" charset="0"/>
            </a:endParaRPr>
          </a:p>
          <a:p>
            <a:pPr marL="315913" lvl="1" indent="-315913">
              <a:lnSpc>
                <a:spcPct val="130000"/>
              </a:lnSpc>
            </a:pPr>
            <a:r>
              <a:rPr sz="1600" dirty="0">
                <a:latin typeface="Huawei Sans" panose="020C0503030203020204" pitchFamily="34" charset="0"/>
              </a:rPr>
              <a:t>DHCPv6 server: processes requests for address allocation, lease </a:t>
            </a:r>
            <a:r>
              <a:rPr lang="en-US" altLang="zh-CN" sz="1600" dirty="0">
                <a:latin typeface="Huawei Sans" panose="020C0503030203020204" pitchFamily="34" charset="0"/>
              </a:rPr>
              <a:t>renewal</a:t>
            </a:r>
            <a:r>
              <a:rPr sz="1600" dirty="0">
                <a:latin typeface="Huawei Sans" panose="020C0503030203020204" pitchFamily="34" charset="0"/>
              </a:rPr>
              <a:t>, and release from a DHCPv6 client or a DHCPv6 relay agent, and allocates IPv6 addresses/prefixes and other network configuration parameters to the client.</a:t>
            </a:r>
          </a:p>
          <a:p>
            <a:pPr marL="315913" lvl="1" indent="-315913">
              <a:lnSpc>
                <a:spcPct val="130000"/>
              </a:lnSpc>
            </a:pPr>
            <a:r>
              <a:rPr sz="1600" dirty="0">
                <a:latin typeface="Huawei Sans" panose="020C0503030203020204" pitchFamily="34" charset="0"/>
              </a:rPr>
              <a:t>DHCPv6 relay agent: relays DHCPv6 messages between a DHCPv6 client and server to help the client configure its address.</a:t>
            </a:r>
          </a:p>
        </p:txBody>
      </p:sp>
      <p:sp>
        <p:nvSpPr>
          <p:cNvPr id="6" name="Line 22"/>
          <p:cNvSpPr>
            <a:spLocks noChangeShapeType="1"/>
          </p:cNvSpPr>
          <p:nvPr/>
        </p:nvSpPr>
        <p:spPr bwMode="gray">
          <a:xfrm flipV="1">
            <a:off x="5210152" y="2943591"/>
            <a:ext cx="0" cy="1323560"/>
          </a:xfrm>
          <a:prstGeom prst="line">
            <a:avLst/>
          </a:prstGeom>
          <a:noFill/>
          <a:ln w="28575">
            <a:solidFill>
              <a:schemeClr val="tx1"/>
            </a:solidFill>
            <a:round/>
            <a:headEnd/>
            <a:tailEnd/>
          </a:ln>
          <a:effectLst/>
        </p:spPr>
        <p:txBody>
          <a:bodyPr wrap="square" anchor="ctr">
            <a:noAutofit/>
          </a:bodyPr>
          <a:lstStyle/>
          <a:p>
            <a:endParaRPr lang="zh-CN" altLang="en-US" sz="2000">
              <a:latin typeface="Huawei Sans" panose="020C0503030203020204" pitchFamily="34" charset="0"/>
            </a:endParaRPr>
          </a:p>
        </p:txBody>
      </p:sp>
      <p:sp>
        <p:nvSpPr>
          <p:cNvPr id="7" name="Line 22"/>
          <p:cNvSpPr>
            <a:spLocks noChangeShapeType="1"/>
          </p:cNvSpPr>
          <p:nvPr/>
        </p:nvSpPr>
        <p:spPr bwMode="gray">
          <a:xfrm flipV="1">
            <a:off x="1254338" y="2899000"/>
            <a:ext cx="0" cy="1368152"/>
          </a:xfrm>
          <a:prstGeom prst="line">
            <a:avLst/>
          </a:prstGeom>
          <a:noFill/>
          <a:ln w="28575">
            <a:solidFill>
              <a:schemeClr val="tx1"/>
            </a:solidFill>
            <a:round/>
            <a:headEnd/>
            <a:tailEnd/>
          </a:ln>
          <a:effectLst/>
        </p:spPr>
        <p:txBody>
          <a:bodyPr wrap="square" anchor="ctr">
            <a:noAutofit/>
          </a:bodyPr>
          <a:lstStyle/>
          <a:p>
            <a:endParaRPr lang="zh-CN" altLang="en-US" sz="2000">
              <a:latin typeface="Huawei Sans" panose="020C0503030203020204" pitchFamily="34" charset="0"/>
            </a:endParaRPr>
          </a:p>
        </p:txBody>
      </p:sp>
      <p:sp>
        <p:nvSpPr>
          <p:cNvPr id="8" name="Line 22"/>
          <p:cNvSpPr>
            <a:spLocks noChangeShapeType="1"/>
          </p:cNvSpPr>
          <p:nvPr/>
        </p:nvSpPr>
        <p:spPr bwMode="gray">
          <a:xfrm flipV="1">
            <a:off x="4063289" y="2701269"/>
            <a:ext cx="876257" cy="0"/>
          </a:xfrm>
          <a:prstGeom prst="line">
            <a:avLst/>
          </a:prstGeom>
          <a:noFill/>
          <a:ln w="28575">
            <a:solidFill>
              <a:schemeClr val="tx1"/>
            </a:solidFill>
            <a:round/>
            <a:headEnd/>
            <a:tailEnd/>
          </a:ln>
          <a:effectLst/>
        </p:spPr>
        <p:txBody>
          <a:bodyPr wrap="square" anchor="ctr">
            <a:noAutofit/>
          </a:bodyPr>
          <a:lstStyle/>
          <a:p>
            <a:endParaRPr lang="zh-CN" altLang="en-US" sz="2000">
              <a:latin typeface="Huawei Sans" panose="020C0503030203020204" pitchFamily="34" charset="0"/>
            </a:endParaRPr>
          </a:p>
        </p:txBody>
      </p:sp>
      <p:sp>
        <p:nvSpPr>
          <p:cNvPr id="14" name="TextBox 31"/>
          <p:cNvSpPr txBox="1"/>
          <p:nvPr/>
        </p:nvSpPr>
        <p:spPr bwMode="gray">
          <a:xfrm>
            <a:off x="2662959" y="2393117"/>
            <a:ext cx="1179803" cy="584775"/>
          </a:xfrm>
          <a:prstGeom prst="rect">
            <a:avLst/>
          </a:prstGeom>
          <a:noFill/>
        </p:spPr>
        <p:txBody>
          <a:bodyPr wrap="square" rtlCol="0">
            <a:noAutofit/>
          </a:bodyPr>
          <a:lstStyle/>
          <a:p>
            <a:pPr algn="ctr"/>
            <a:r>
              <a:rPr sz="1600" dirty="0">
                <a:latin typeface="Huawei Sans" panose="020C0503030203020204" pitchFamily="34" charset="0"/>
              </a:rPr>
              <a:t>IPv6 network</a:t>
            </a:r>
            <a:endParaRPr lang="zh-CN" altLang="en-US" sz="1600" dirty="0">
              <a:latin typeface="Huawei Sans" panose="020C0503030203020204" pitchFamily="34" charset="0"/>
            </a:endParaRPr>
          </a:p>
        </p:txBody>
      </p:sp>
      <p:sp>
        <p:nvSpPr>
          <p:cNvPr id="15" name="TextBox 32"/>
          <p:cNvSpPr txBox="1"/>
          <p:nvPr/>
        </p:nvSpPr>
        <p:spPr bwMode="gray">
          <a:xfrm>
            <a:off x="4628076" y="4703234"/>
            <a:ext cx="1837444"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16" name="TextBox 33"/>
          <p:cNvSpPr txBox="1"/>
          <p:nvPr/>
        </p:nvSpPr>
        <p:spPr bwMode="gray">
          <a:xfrm>
            <a:off x="699860" y="4681032"/>
            <a:ext cx="1241636"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17" name="TextBox 34"/>
          <p:cNvSpPr txBox="1"/>
          <p:nvPr/>
        </p:nvSpPr>
        <p:spPr bwMode="gray">
          <a:xfrm>
            <a:off x="699860" y="2163190"/>
            <a:ext cx="1921339" cy="276999"/>
          </a:xfrm>
          <a:prstGeom prst="rect">
            <a:avLst/>
          </a:prstGeom>
          <a:noFill/>
        </p:spPr>
        <p:txBody>
          <a:bodyPr wrap="square" rtlCol="0">
            <a:noAutofit/>
          </a:bodyPr>
          <a:lstStyle/>
          <a:p>
            <a:r>
              <a:rPr sz="1200">
                <a:latin typeface="Huawei Sans" panose="020C0503030203020204" pitchFamily="34" charset="0"/>
              </a:rPr>
              <a:t>DHCPv6 relay agent</a:t>
            </a:r>
            <a:endParaRPr lang="zh-CN" altLang="en-US" sz="1200" dirty="0">
              <a:latin typeface="Huawei Sans" panose="020C0503030203020204" pitchFamily="34" charset="0"/>
            </a:endParaRPr>
          </a:p>
        </p:txBody>
      </p:sp>
      <p:sp>
        <p:nvSpPr>
          <p:cNvPr id="18" name="TextBox 35"/>
          <p:cNvSpPr txBox="1"/>
          <p:nvPr/>
        </p:nvSpPr>
        <p:spPr bwMode="gray">
          <a:xfrm>
            <a:off x="4628076" y="2171130"/>
            <a:ext cx="1923426"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3829" y="2500793"/>
            <a:ext cx="540000" cy="442800"/>
          </a:xfrm>
          <a:prstGeom prst="rect">
            <a:avLst/>
          </a:prstGeom>
        </p:spPr>
      </p:pic>
      <p:pic>
        <p:nvPicPr>
          <p:cNvPr id="21" name="图片 20" descr="PC.png"/>
          <p:cNvPicPr>
            <a:picLocks noChangeAspect="1"/>
          </p:cNvPicPr>
          <p:nvPr/>
        </p:nvPicPr>
        <p:blipFill>
          <a:blip r:embed="rId4" cstate="print"/>
          <a:stretch>
            <a:fillRect/>
          </a:stretch>
        </p:blipFill>
        <p:spPr bwMode="gray">
          <a:xfrm>
            <a:off x="963829" y="4225610"/>
            <a:ext cx="539063" cy="414000"/>
          </a:xfrm>
          <a:prstGeom prst="rect">
            <a:avLst/>
          </a:prstGeom>
        </p:spPr>
      </p:pic>
      <p:pic>
        <p:nvPicPr>
          <p:cNvPr id="22" name="图片 21" descr="PC.png"/>
          <p:cNvPicPr>
            <a:picLocks noChangeAspect="1"/>
          </p:cNvPicPr>
          <p:nvPr/>
        </p:nvPicPr>
        <p:blipFill>
          <a:blip r:embed="rId4" cstate="print"/>
          <a:stretch>
            <a:fillRect/>
          </a:stretch>
        </p:blipFill>
        <p:spPr bwMode="gray">
          <a:xfrm>
            <a:off x="4941089" y="4239233"/>
            <a:ext cx="539063" cy="414000"/>
          </a:xfrm>
          <a:prstGeom prst="rect">
            <a:avLst/>
          </a:prstGeom>
        </p:spPr>
      </p:pic>
      <p:pic>
        <p:nvPicPr>
          <p:cNvPr id="23" name="图片 2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940152" y="2500793"/>
            <a:ext cx="540000" cy="442800"/>
          </a:xfrm>
          <a:prstGeom prst="rect">
            <a:avLst/>
          </a:prstGeom>
        </p:spPr>
      </p:pic>
    </p:spTree>
    <p:extLst>
      <p:ext uri="{BB962C8B-B14F-4D97-AF65-F5344CB8AC3E}">
        <p14:creationId xmlns:p14="http://schemas.microsoft.com/office/powerpoint/2010/main" val="3805794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Common DHCPv6 Concepts</a:t>
            </a:r>
          </a:p>
        </p:txBody>
      </p:sp>
      <p:sp>
        <p:nvSpPr>
          <p:cNvPr id="5" name="圆角矩形 4"/>
          <p:cNvSpPr/>
          <p:nvPr/>
        </p:nvSpPr>
        <p:spPr bwMode="gray">
          <a:xfrm>
            <a:off x="671397" y="1266536"/>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lIns="0" rIns="0" rtlCol="0" anchor="ctr">
            <a:noAutofit/>
          </a:bodyPr>
          <a:lstStyle/>
          <a:p>
            <a:pPr algn="ctr" defTabSz="1219170">
              <a:defRPr/>
            </a:pPr>
            <a:r>
              <a:rPr sz="1600">
                <a:solidFill>
                  <a:schemeClr val="bg1"/>
                </a:solidFill>
                <a:latin typeface="Huawei Sans" panose="020C0503030203020204" pitchFamily="34" charset="0"/>
              </a:rPr>
              <a:t>Valid lifetime</a:t>
            </a:r>
            <a:endParaRPr lang="en-US" sz="1600" kern="0" dirty="0">
              <a:solidFill>
                <a:schemeClr val="bg1"/>
              </a:solidFill>
              <a:latin typeface="Huawei Sans" panose="020C0503030203020204" pitchFamily="34" charset="0"/>
              <a:ea typeface="方正兰亭黑简体" panose="02000000000000000000" pitchFamily="2" charset="-122"/>
            </a:endParaRPr>
          </a:p>
        </p:txBody>
      </p:sp>
      <p:sp>
        <p:nvSpPr>
          <p:cNvPr id="6" name="圆角矩形 5"/>
          <p:cNvSpPr/>
          <p:nvPr/>
        </p:nvSpPr>
        <p:spPr bwMode="gray">
          <a:xfrm>
            <a:off x="2663327" y="1266536"/>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lvl="0"/>
            <a:r>
              <a:rPr sz="1400">
                <a:latin typeface="Huawei Sans" panose="020C0503030203020204" pitchFamily="34" charset="0"/>
              </a:rPr>
              <a:t>Lifetime of an address/prefix.</a:t>
            </a:r>
          </a:p>
        </p:txBody>
      </p:sp>
      <p:sp>
        <p:nvSpPr>
          <p:cNvPr id="7" name="圆角矩形 6"/>
          <p:cNvSpPr/>
          <p:nvPr/>
        </p:nvSpPr>
        <p:spPr bwMode="gray">
          <a:xfrm>
            <a:off x="671397" y="2002617"/>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600" dirty="0">
                <a:solidFill>
                  <a:schemeClr val="bg1"/>
                </a:solidFill>
                <a:latin typeface="Huawei Sans" panose="020C0503030203020204" pitchFamily="34" charset="0"/>
              </a:rPr>
              <a:t>Preferred lifetime</a:t>
            </a:r>
            <a:endParaRPr lang="zh-CN" altLang="en-US" sz="1600" kern="0" dirty="0">
              <a:solidFill>
                <a:schemeClr val="bg1"/>
              </a:solidFill>
              <a:latin typeface="Huawei Sans" panose="020C0503030203020204" pitchFamily="34" charset="0"/>
              <a:ea typeface="方正兰亭黑简体" panose="02000000000000000000" pitchFamily="2" charset="-122"/>
            </a:endParaRPr>
          </a:p>
        </p:txBody>
      </p:sp>
      <p:sp>
        <p:nvSpPr>
          <p:cNvPr id="8" name="圆角矩形 7"/>
          <p:cNvSpPr/>
          <p:nvPr/>
        </p:nvSpPr>
        <p:spPr bwMode="gray">
          <a:xfrm>
            <a:off x="2663327" y="2002617"/>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lvl="0"/>
            <a:r>
              <a:rPr sz="1400">
                <a:latin typeface="Huawei Sans" panose="020C0503030203020204" pitchFamily="34" charset="0"/>
              </a:rPr>
              <a:t>Used to calculate the renewal time and rebind time.</a:t>
            </a:r>
            <a:endParaRPr lang="zh-CN" altLang="zh-CN" sz="1400" dirty="0">
              <a:latin typeface="Huawei Sans" panose="020C0503030203020204" pitchFamily="34" charset="0"/>
            </a:endParaRPr>
          </a:p>
        </p:txBody>
      </p:sp>
      <p:sp>
        <p:nvSpPr>
          <p:cNvPr id="9" name="圆角矩形 8"/>
          <p:cNvSpPr/>
          <p:nvPr/>
        </p:nvSpPr>
        <p:spPr bwMode="gray">
          <a:xfrm>
            <a:off x="671397" y="2738698"/>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600">
                <a:solidFill>
                  <a:schemeClr val="bg1"/>
                </a:solidFill>
                <a:latin typeface="Huawei Sans" panose="020C0503030203020204" pitchFamily="34" charset="0"/>
              </a:rPr>
              <a:t>T1</a:t>
            </a:r>
            <a:endParaRPr lang="zh-CN" altLang="en-US" sz="1600" kern="0" dirty="0">
              <a:solidFill>
                <a:schemeClr val="bg1"/>
              </a:solidFill>
              <a:latin typeface="Huawei Sans" panose="020C0503030203020204" pitchFamily="34" charset="0"/>
              <a:ea typeface="方正兰亭黑简体" panose="02000000000000000000" pitchFamily="2" charset="-122"/>
            </a:endParaRPr>
          </a:p>
        </p:txBody>
      </p:sp>
      <p:sp>
        <p:nvSpPr>
          <p:cNvPr id="10" name="圆角矩形 9"/>
          <p:cNvSpPr/>
          <p:nvPr/>
        </p:nvSpPr>
        <p:spPr bwMode="gray">
          <a:xfrm>
            <a:off x="2663327" y="2738698"/>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400">
                <a:solidFill>
                  <a:prstClr val="black"/>
                </a:solidFill>
                <a:latin typeface="Huawei Sans" panose="020C0503030203020204" pitchFamily="34" charset="0"/>
              </a:rPr>
              <a:t>Renew time of an IPv6 address. The default value is 0.5 times the preferred lifetime.</a:t>
            </a:r>
          </a:p>
        </p:txBody>
      </p:sp>
      <p:sp>
        <p:nvSpPr>
          <p:cNvPr id="11" name="圆角矩形 10"/>
          <p:cNvSpPr/>
          <p:nvPr/>
        </p:nvSpPr>
        <p:spPr bwMode="gray">
          <a:xfrm>
            <a:off x="671397" y="3474780"/>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600">
                <a:solidFill>
                  <a:schemeClr val="bg1"/>
                </a:solidFill>
                <a:latin typeface="Huawei Sans" panose="020C0503030203020204" pitchFamily="34" charset="0"/>
              </a:rPr>
              <a:t>T2</a:t>
            </a:r>
            <a:endParaRPr lang="zh-CN" altLang="en-US" sz="1600" kern="0" dirty="0">
              <a:solidFill>
                <a:schemeClr val="bg1"/>
              </a:solidFill>
              <a:latin typeface="Huawei Sans" panose="020C0503030203020204" pitchFamily="34" charset="0"/>
              <a:ea typeface="方正兰亭黑简体" panose="02000000000000000000" pitchFamily="2" charset="-122"/>
            </a:endParaRPr>
          </a:p>
        </p:txBody>
      </p:sp>
      <p:sp>
        <p:nvSpPr>
          <p:cNvPr id="12" name="圆角矩形 11"/>
          <p:cNvSpPr/>
          <p:nvPr/>
        </p:nvSpPr>
        <p:spPr bwMode="gray">
          <a:xfrm>
            <a:off x="2663327" y="3474780"/>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400" dirty="0">
                <a:solidFill>
                  <a:prstClr val="black"/>
                </a:solidFill>
                <a:latin typeface="Huawei Sans" panose="020C0503030203020204" pitchFamily="34" charset="0"/>
              </a:rPr>
              <a:t>Rebind time of an IPv6 address. The default value is 0.8 times the preferred lifetime.</a:t>
            </a:r>
          </a:p>
        </p:txBody>
      </p:sp>
      <p:sp>
        <p:nvSpPr>
          <p:cNvPr id="13" name="圆角矩形 12"/>
          <p:cNvSpPr/>
          <p:nvPr/>
        </p:nvSpPr>
        <p:spPr bwMode="gray">
          <a:xfrm>
            <a:off x="671397" y="4131412"/>
            <a:ext cx="1920214" cy="638950"/>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600">
                <a:solidFill>
                  <a:schemeClr val="bg1"/>
                </a:solidFill>
                <a:latin typeface="Huawei Sans" panose="020C0503030203020204" pitchFamily="34" charset="0"/>
              </a:rPr>
              <a:t>IA</a:t>
            </a:r>
            <a:endParaRPr lang="zh-CN" altLang="en-US" sz="1600" kern="0" dirty="0">
              <a:solidFill>
                <a:schemeClr val="bg1"/>
              </a:solidFill>
              <a:latin typeface="Huawei Sans" panose="020C0503030203020204" pitchFamily="34" charset="0"/>
              <a:ea typeface="方正兰亭黑简体" panose="02000000000000000000" pitchFamily="2" charset="-122"/>
            </a:endParaRPr>
          </a:p>
        </p:txBody>
      </p:sp>
      <p:sp>
        <p:nvSpPr>
          <p:cNvPr id="14" name="圆角矩形 13"/>
          <p:cNvSpPr/>
          <p:nvPr/>
        </p:nvSpPr>
        <p:spPr bwMode="gray">
          <a:xfrm>
            <a:off x="2663327" y="4131411"/>
            <a:ext cx="8376708" cy="65160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400" dirty="0">
                <a:solidFill>
                  <a:prstClr val="black"/>
                </a:solidFill>
                <a:latin typeface="Huawei Sans" panose="020C0503030203020204" pitchFamily="34" charset="0"/>
              </a:rPr>
              <a:t>An identity association (IA) enables a DHCPv6 server and client to identify, group, and manage IPv6 addresses. IAs are classified as Identity Association for Non-temporary Addresses (IA_NA) or Identity Association for Prefix Delegation (IA_PD).</a:t>
            </a:r>
          </a:p>
        </p:txBody>
      </p:sp>
      <p:sp>
        <p:nvSpPr>
          <p:cNvPr id="15" name="圆角矩形 14"/>
          <p:cNvSpPr/>
          <p:nvPr/>
        </p:nvSpPr>
        <p:spPr bwMode="gray">
          <a:xfrm>
            <a:off x="671397" y="4946942"/>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600" dirty="0">
                <a:solidFill>
                  <a:schemeClr val="bg1"/>
                </a:solidFill>
                <a:latin typeface="Huawei Sans" panose="020C0503030203020204" pitchFamily="34" charset="0"/>
              </a:rPr>
              <a:t>DUID</a:t>
            </a:r>
            <a:endParaRPr lang="zh-CN" altLang="en-US" sz="1600" kern="0" dirty="0">
              <a:solidFill>
                <a:schemeClr val="bg1"/>
              </a:solidFill>
              <a:latin typeface="Huawei Sans" panose="020C0503030203020204" pitchFamily="34" charset="0"/>
              <a:ea typeface="方正兰亭黑简体" panose="02000000000000000000" pitchFamily="2" charset="-122"/>
            </a:endParaRPr>
          </a:p>
        </p:txBody>
      </p:sp>
      <p:sp>
        <p:nvSpPr>
          <p:cNvPr id="16" name="圆角矩形 15"/>
          <p:cNvSpPr/>
          <p:nvPr/>
        </p:nvSpPr>
        <p:spPr bwMode="gray">
          <a:xfrm>
            <a:off x="2663327" y="4946942"/>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r>
              <a:rPr sz="1400" dirty="0">
                <a:latin typeface="Huawei Sans" panose="020C0503030203020204" pitchFamily="34" charset="0"/>
              </a:rPr>
              <a:t>A DHCP unique identifier (DUID) uniquely identifies a DHCPv6 device. Each DHCPv6 client, server, or relay agent has its own DUID.</a:t>
            </a:r>
            <a:endParaRPr lang="en-US" altLang="zh-CN" sz="1400" dirty="0">
              <a:latin typeface="Huawei Sans" panose="020C0503030203020204" pitchFamily="34" charset="0"/>
            </a:endParaRPr>
          </a:p>
        </p:txBody>
      </p:sp>
      <p:sp>
        <p:nvSpPr>
          <p:cNvPr id="17" name="圆角矩形 16"/>
          <p:cNvSpPr/>
          <p:nvPr/>
        </p:nvSpPr>
        <p:spPr bwMode="gray">
          <a:xfrm>
            <a:off x="671397" y="5683026"/>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600" dirty="0">
                <a:solidFill>
                  <a:schemeClr val="bg1"/>
                </a:solidFill>
                <a:latin typeface="Huawei Sans" panose="020C0503030203020204" pitchFamily="34" charset="0"/>
              </a:rPr>
              <a:t>Message types</a:t>
            </a:r>
            <a:endParaRPr lang="zh-CN" altLang="en-US" sz="1600" kern="0" dirty="0">
              <a:solidFill>
                <a:schemeClr val="bg1"/>
              </a:solidFill>
              <a:latin typeface="Huawei Sans" panose="020C0503030203020204" pitchFamily="34" charset="0"/>
              <a:ea typeface="方正兰亭黑简体" panose="02000000000000000000" pitchFamily="2" charset="-122"/>
            </a:endParaRPr>
          </a:p>
        </p:txBody>
      </p:sp>
      <p:sp>
        <p:nvSpPr>
          <p:cNvPr id="18" name="圆角矩形 17"/>
          <p:cNvSpPr/>
          <p:nvPr/>
        </p:nvSpPr>
        <p:spPr bwMode="gray">
          <a:xfrm>
            <a:off x="2663327" y="5683026"/>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400" dirty="0">
                <a:solidFill>
                  <a:prstClr val="black"/>
                </a:solidFill>
                <a:latin typeface="Huawei Sans" panose="020C0503030203020204" pitchFamily="34" charset="0"/>
              </a:rPr>
              <a:t>Solicit, Advertise, Request, Reply, Information-request, Renew, Rebind, Release, Confirm, Decline, Reconfigure, Relay-forward, Relay-reply, and so on.</a:t>
            </a:r>
            <a:endParaRPr lang="en-US" altLang="zh-CN" sz="1400" kern="0" dirty="0">
              <a:solidFill>
                <a:prstClr val="black"/>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582494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占位符 2"/>
          <p:cNvSpPr>
            <a:spLocks noGrp="1"/>
          </p:cNvSpPr>
          <p:nvPr>
            <p:ph type="body" sz="quarter" idx="10"/>
          </p:nvPr>
        </p:nvSpPr>
        <p:spPr bwMode="gray"/>
        <p:txBody>
          <a:bodyPr wrap="square">
            <a:noAutofit/>
          </a:bodyPr>
          <a:lstStyle/>
          <a:p>
            <a:pPr marL="0" lvl="0" indent="0" algn="l">
              <a:buNone/>
            </a:pPr>
            <a:r>
              <a:rPr sz="2000" dirty="0"/>
              <a:t>In the four-message exchange, a DHCPv6 client and server exchange four messages to obtain parameters such as prefixes/addresses.</a:t>
            </a:r>
            <a:endParaRPr lang="zh-CN" altLang="en-US" sz="2000" dirty="0"/>
          </a:p>
        </p:txBody>
      </p:sp>
      <p:sp>
        <p:nvSpPr>
          <p:cNvPr id="2" name="标题 1"/>
          <p:cNvSpPr>
            <a:spLocks noGrp="1"/>
          </p:cNvSpPr>
          <p:nvPr>
            <p:ph type="title"/>
          </p:nvPr>
        </p:nvSpPr>
        <p:spPr bwMode="gray"/>
        <p:txBody>
          <a:bodyPr wrap="square">
            <a:noAutofit/>
          </a:bodyPr>
          <a:lstStyle/>
          <a:p>
            <a:r>
              <a:rPr sz="3500" dirty="0">
                <a:latin typeface="Huawei Sans" panose="020C0503030203020204" pitchFamily="34" charset="0"/>
              </a:rPr>
              <a:t>DHCPv6 Stateful Autoconfiguration </a:t>
            </a:r>
            <a:r>
              <a:rPr lang="en-US" altLang="zh-CN" dirty="0"/>
              <a:t>— </a:t>
            </a:r>
            <a:r>
              <a:rPr sz="3500" dirty="0">
                <a:latin typeface="Huawei Sans" panose="020C0503030203020204" pitchFamily="34" charset="0"/>
              </a:rPr>
              <a:t>Four-Message Exchange</a:t>
            </a:r>
          </a:p>
        </p:txBody>
      </p:sp>
      <p:sp>
        <p:nvSpPr>
          <p:cNvPr id="52" name="文本占位符 2"/>
          <p:cNvSpPr txBox="1">
            <a:spLocks/>
          </p:cNvSpPr>
          <p:nvPr/>
        </p:nvSpPr>
        <p:spPr bwMode="gray">
          <a:xfrm>
            <a:off x="5810031" y="2102970"/>
            <a:ext cx="5939239" cy="427878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a:lnSpc>
                <a:spcPct val="125000"/>
              </a:lnSpc>
              <a:buFont typeface="+mj-lt"/>
              <a:buAutoNum type="arabicPeriod"/>
            </a:pPr>
            <a:r>
              <a:rPr sz="1400" dirty="0">
                <a:latin typeface="Huawei Sans" panose="020C0503030203020204" pitchFamily="34" charset="0"/>
              </a:rPr>
              <a:t>The DHCPv6 client sends a Solicit message to request the DHCPv6 server to allocate an IPv6 address/prefix and network configuration parameters.</a:t>
            </a:r>
            <a:endParaRPr lang="en-US" altLang="zh-CN" sz="1400" dirty="0">
              <a:latin typeface="Huawei Sans" panose="020C0503030203020204" pitchFamily="34" charset="0"/>
            </a:endParaRPr>
          </a:p>
          <a:p>
            <a:pPr marL="342900" indent="-342900" algn="l">
              <a:lnSpc>
                <a:spcPct val="125000"/>
              </a:lnSpc>
              <a:buFont typeface="+mj-lt"/>
              <a:buAutoNum type="arabicPeriod"/>
            </a:pPr>
            <a:r>
              <a:rPr sz="1400" dirty="0">
                <a:latin typeface="Huawei Sans" panose="020C0503030203020204" pitchFamily="34" charset="0"/>
              </a:rPr>
              <a:t>The DHCPv6 server sends an Advertise message to the DHCPv6 client, notifying the client of the IPv6 addresses/prefixes and network configuration parameters that can be allocated.</a:t>
            </a:r>
            <a:endParaRPr lang="en-US" altLang="zh-CN" sz="1400" dirty="0">
              <a:latin typeface="Huawei Sans" panose="020C0503030203020204" pitchFamily="34" charset="0"/>
            </a:endParaRPr>
          </a:p>
          <a:p>
            <a:pPr marL="342900" indent="-342900" algn="l">
              <a:lnSpc>
                <a:spcPct val="125000"/>
              </a:lnSpc>
              <a:buFont typeface="+mj-lt"/>
              <a:buAutoNum type="arabicPeriod"/>
            </a:pPr>
            <a:r>
              <a:rPr sz="1400" dirty="0">
                <a:latin typeface="Huawei Sans" panose="020C0503030203020204" pitchFamily="34" charset="0"/>
              </a:rPr>
              <a:t>If the DHCPv6 client receives Advertise messages from multiple DHCPv6 servers, it selects a server based on the sequence in which the messages are received and the server priorities. The client then sends a Request message to the server, requesting an IPv6 address/prefix and network configuration parameters.</a:t>
            </a:r>
            <a:endParaRPr lang="en-US" altLang="zh-CN" sz="1400" dirty="0">
              <a:latin typeface="Huawei Sans" panose="020C0503030203020204" pitchFamily="34" charset="0"/>
            </a:endParaRPr>
          </a:p>
          <a:p>
            <a:pPr marL="342900" indent="-342900" algn="l">
              <a:lnSpc>
                <a:spcPct val="125000"/>
              </a:lnSpc>
              <a:buFont typeface="+mj-lt"/>
              <a:buAutoNum type="arabicPeriod"/>
            </a:pPr>
            <a:r>
              <a:rPr sz="1400" dirty="0">
                <a:latin typeface="Huawei Sans" panose="020C0503030203020204" pitchFamily="34" charset="0"/>
              </a:rPr>
              <a:t>The DHCPv6 server responds with a Reply message, which contains the allocated IPv6 address/prefix and network configuration parameters.</a:t>
            </a:r>
          </a:p>
        </p:txBody>
      </p:sp>
      <p:cxnSp>
        <p:nvCxnSpPr>
          <p:cNvPr id="56" name="直接连接符 55"/>
          <p:cNvCxnSpPr/>
          <p:nvPr/>
        </p:nvCxnSpPr>
        <p:spPr bwMode="gray">
          <a:xfrm>
            <a:off x="1334260" y="2881871"/>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4934660" y="2881871"/>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8" name="TextBox 26"/>
          <p:cNvSpPr txBox="1"/>
          <p:nvPr/>
        </p:nvSpPr>
        <p:spPr bwMode="gray">
          <a:xfrm>
            <a:off x="727429" y="2105792"/>
            <a:ext cx="1869201"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59" name="TextBox 27"/>
          <p:cNvSpPr txBox="1"/>
          <p:nvPr/>
        </p:nvSpPr>
        <p:spPr bwMode="gray">
          <a:xfrm>
            <a:off x="4356521" y="2133479"/>
            <a:ext cx="1702967"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64660" y="2426283"/>
            <a:ext cx="540000" cy="442800"/>
          </a:xfrm>
          <a:prstGeom prst="rect">
            <a:avLst/>
          </a:prstGeom>
        </p:spPr>
      </p:pic>
      <p:pic>
        <p:nvPicPr>
          <p:cNvPr id="61" name="图片 60" descr="PC.png"/>
          <p:cNvPicPr>
            <a:picLocks noChangeAspect="1"/>
          </p:cNvPicPr>
          <p:nvPr/>
        </p:nvPicPr>
        <p:blipFill>
          <a:blip r:embed="rId4" cstate="print"/>
          <a:stretch>
            <a:fillRect/>
          </a:stretch>
        </p:blipFill>
        <p:spPr bwMode="gray">
          <a:xfrm>
            <a:off x="1055114" y="2438838"/>
            <a:ext cx="539063" cy="414000"/>
          </a:xfrm>
          <a:prstGeom prst="rect">
            <a:avLst/>
          </a:prstGeom>
        </p:spPr>
      </p:pic>
      <p:grpSp>
        <p:nvGrpSpPr>
          <p:cNvPr id="62" name="组合 61"/>
          <p:cNvGrpSpPr/>
          <p:nvPr/>
        </p:nvGrpSpPr>
        <p:grpSpPr bwMode="gray">
          <a:xfrm>
            <a:off x="1532134" y="3066504"/>
            <a:ext cx="3204651" cy="404533"/>
            <a:chOff x="1730009" y="4185798"/>
            <a:chExt cx="3204651" cy="404533"/>
          </a:xfrm>
        </p:grpSpPr>
        <p:sp>
          <p:nvSpPr>
            <p:cNvPr id="63" name="Oval 4"/>
            <p:cNvSpPr>
              <a:spLocks noChangeAspect="1"/>
            </p:cNvSpPr>
            <p:nvPr/>
          </p:nvSpPr>
          <p:spPr bwMode="gray">
            <a:xfrm>
              <a:off x="2682759" y="423856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Straight Connector 73"/>
            <p:cNvCxnSpPr/>
            <p:nvPr/>
          </p:nvCxnSpPr>
          <p:spPr bwMode="gray">
            <a:xfrm>
              <a:off x="1730009" y="4590331"/>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65" name="矩形 64"/>
            <p:cNvSpPr/>
            <p:nvPr/>
          </p:nvSpPr>
          <p:spPr bwMode="gray">
            <a:xfrm>
              <a:off x="3078774" y="4185798"/>
              <a:ext cx="1006607" cy="30476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Solicit</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6" name="组合 65"/>
          <p:cNvGrpSpPr/>
          <p:nvPr/>
        </p:nvGrpSpPr>
        <p:grpSpPr bwMode="gray">
          <a:xfrm>
            <a:off x="1532134" y="4114390"/>
            <a:ext cx="3204651" cy="404533"/>
            <a:chOff x="1730009" y="4185798"/>
            <a:chExt cx="3204651" cy="404533"/>
          </a:xfrm>
        </p:grpSpPr>
        <p:sp>
          <p:nvSpPr>
            <p:cNvPr id="67" name="Oval 4"/>
            <p:cNvSpPr>
              <a:spLocks noChangeAspect="1"/>
            </p:cNvSpPr>
            <p:nvPr/>
          </p:nvSpPr>
          <p:spPr bwMode="gray">
            <a:xfrm>
              <a:off x="2682759" y="422767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Straight Connector 73"/>
            <p:cNvCxnSpPr/>
            <p:nvPr/>
          </p:nvCxnSpPr>
          <p:spPr bwMode="gray">
            <a:xfrm>
              <a:off x="1730009" y="4590331"/>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69" name="矩形 68"/>
            <p:cNvSpPr/>
            <p:nvPr/>
          </p:nvSpPr>
          <p:spPr bwMode="gray">
            <a:xfrm>
              <a:off x="3078775" y="4185798"/>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dirty="0">
                  <a:solidFill>
                    <a:srgbClr val="1D1D1A"/>
                  </a:solidFill>
                  <a:latin typeface="Huawei Sans" panose="020C0503030203020204" pitchFamily="34" charset="0"/>
                </a:rPr>
                <a:t>Request</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0" name="组合 69"/>
          <p:cNvGrpSpPr/>
          <p:nvPr/>
        </p:nvGrpSpPr>
        <p:grpSpPr bwMode="gray">
          <a:xfrm>
            <a:off x="1532134" y="3607340"/>
            <a:ext cx="3204649" cy="380443"/>
            <a:chOff x="5471310" y="4987046"/>
            <a:chExt cx="3204649" cy="380443"/>
          </a:xfrm>
        </p:grpSpPr>
        <p:cxnSp>
          <p:nvCxnSpPr>
            <p:cNvPr id="71" name="Straight Connector 73"/>
            <p:cNvCxnSpPr/>
            <p:nvPr/>
          </p:nvCxnSpPr>
          <p:spPr bwMode="gray">
            <a:xfrm flipH="1">
              <a:off x="5471310" y="5367489"/>
              <a:ext cx="320464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72" name="Oval 4"/>
            <p:cNvSpPr>
              <a:spLocks noChangeAspect="1"/>
            </p:cNvSpPr>
            <p:nvPr/>
          </p:nvSpPr>
          <p:spPr bwMode="gray">
            <a:xfrm>
              <a:off x="6424060" y="50070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6820075" y="498704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Advertise</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4" name="组合 73"/>
          <p:cNvGrpSpPr/>
          <p:nvPr/>
        </p:nvGrpSpPr>
        <p:grpSpPr bwMode="gray">
          <a:xfrm>
            <a:off x="1532136" y="4681179"/>
            <a:ext cx="3204649" cy="380443"/>
            <a:chOff x="5471310" y="4987046"/>
            <a:chExt cx="3204649" cy="380443"/>
          </a:xfrm>
        </p:grpSpPr>
        <p:cxnSp>
          <p:nvCxnSpPr>
            <p:cNvPr id="75" name="Straight Connector 73"/>
            <p:cNvCxnSpPr/>
            <p:nvPr/>
          </p:nvCxnSpPr>
          <p:spPr bwMode="gray">
            <a:xfrm flipH="1">
              <a:off x="5471310" y="5367489"/>
              <a:ext cx="320464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76" name="Oval 4"/>
            <p:cNvSpPr>
              <a:spLocks noChangeAspect="1"/>
            </p:cNvSpPr>
            <p:nvPr/>
          </p:nvSpPr>
          <p:spPr bwMode="gray">
            <a:xfrm>
              <a:off x="6424060" y="50070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6820075" y="498704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dirty="0">
                  <a:solidFill>
                    <a:srgbClr val="1D1D1A"/>
                  </a:solidFill>
                  <a:latin typeface="Huawei Sans" panose="020C0503030203020204" pitchFamily="34" charset="0"/>
                </a:rPr>
                <a:t>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Line 22"/>
          <p:cNvSpPr>
            <a:spLocks noChangeShapeType="1"/>
          </p:cNvSpPr>
          <p:nvPr/>
        </p:nvSpPr>
        <p:spPr bwMode="gray">
          <a:xfrm flipV="1">
            <a:off x="1592754" y="2618021"/>
            <a:ext cx="3071906" cy="0"/>
          </a:xfrm>
          <a:prstGeom prst="line">
            <a:avLst/>
          </a:prstGeom>
          <a:noFill/>
          <a:ln w="28575">
            <a:solidFill>
              <a:schemeClr val="tx1"/>
            </a:solidFill>
            <a:round/>
            <a:headEnd/>
            <a:tailEnd/>
          </a:ln>
          <a:effectLst/>
        </p:spPr>
        <p:txBody>
          <a:bodyPr wrap="square" anchor="ctr">
            <a:noAutofit/>
          </a:bodyPr>
          <a:lstStyle/>
          <a:p>
            <a:endParaRPr lang="zh-CN" altLang="en-US" sz="2000">
              <a:latin typeface="Huawei Sans" panose="020C0503030203020204" pitchFamily="34" charset="0"/>
            </a:endParaRPr>
          </a:p>
        </p:txBody>
      </p:sp>
    </p:spTree>
    <p:extLst>
      <p:ext uri="{BB962C8B-B14F-4D97-AF65-F5344CB8AC3E}">
        <p14:creationId xmlns:p14="http://schemas.microsoft.com/office/powerpoint/2010/main" val="2157779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wrap="square">
            <a:noAutofit/>
          </a:bodyPr>
          <a:lstStyle/>
          <a:p>
            <a:pPr marL="0" indent="0" algn="l">
              <a:buNone/>
            </a:pPr>
            <a:r>
              <a:rPr sz="2000" dirty="0"/>
              <a:t>A DHCPv6 client sends a Solicit message that carries the Rapid Commit option, indicating that the client expects the server to quickly allocate an address/prefix and network configuration parameters.</a:t>
            </a:r>
          </a:p>
          <a:p>
            <a:pPr algn="l"/>
            <a:endParaRPr lang="zh-CN" altLang="en-US" sz="16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sz="3500" dirty="0">
                <a:latin typeface="Huawei Sans" panose="020C0503030203020204" pitchFamily="34" charset="0"/>
              </a:rPr>
              <a:t>DHCPv6 Stateful Autoconfiguration </a:t>
            </a:r>
            <a:r>
              <a:rPr lang="en-US" altLang="zh-CN" dirty="0"/>
              <a:t>— </a:t>
            </a:r>
            <a:r>
              <a:rPr sz="3500" dirty="0">
                <a:latin typeface="Huawei Sans" panose="020C0503030203020204" pitchFamily="34" charset="0"/>
              </a:rPr>
              <a:t>Two-Message Exchange</a:t>
            </a:r>
          </a:p>
        </p:txBody>
      </p:sp>
      <p:cxnSp>
        <p:nvCxnSpPr>
          <p:cNvPr id="19" name="直接连接符 18"/>
          <p:cNvCxnSpPr/>
          <p:nvPr/>
        </p:nvCxnSpPr>
        <p:spPr bwMode="gray">
          <a:xfrm>
            <a:off x="1485971" y="3348799"/>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5086371" y="3348799"/>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1" name="TextBox 26"/>
          <p:cNvSpPr txBox="1"/>
          <p:nvPr/>
        </p:nvSpPr>
        <p:spPr bwMode="gray">
          <a:xfrm>
            <a:off x="943886" y="2619472"/>
            <a:ext cx="1869201"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22" name="TextBox 27"/>
          <p:cNvSpPr txBox="1"/>
          <p:nvPr/>
        </p:nvSpPr>
        <p:spPr bwMode="gray">
          <a:xfrm>
            <a:off x="4450969" y="2631464"/>
            <a:ext cx="1702967"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16371" y="2893211"/>
            <a:ext cx="540000" cy="442800"/>
          </a:xfrm>
          <a:prstGeom prst="rect">
            <a:avLst/>
          </a:prstGeom>
        </p:spPr>
      </p:pic>
      <p:pic>
        <p:nvPicPr>
          <p:cNvPr id="24" name="图片 23" descr="PC.png"/>
          <p:cNvPicPr>
            <a:picLocks noChangeAspect="1"/>
          </p:cNvPicPr>
          <p:nvPr/>
        </p:nvPicPr>
        <p:blipFill>
          <a:blip r:embed="rId4" cstate="print"/>
          <a:stretch>
            <a:fillRect/>
          </a:stretch>
        </p:blipFill>
        <p:spPr bwMode="gray">
          <a:xfrm>
            <a:off x="1206825" y="2905766"/>
            <a:ext cx="539063" cy="414000"/>
          </a:xfrm>
          <a:prstGeom prst="rect">
            <a:avLst/>
          </a:prstGeom>
        </p:spPr>
      </p:pic>
      <p:sp>
        <p:nvSpPr>
          <p:cNvPr id="26" name="Oval 4"/>
          <p:cNvSpPr>
            <a:spLocks noChangeAspect="1"/>
          </p:cNvSpPr>
          <p:nvPr/>
        </p:nvSpPr>
        <p:spPr bwMode="gray">
          <a:xfrm>
            <a:off x="2636595" y="365780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Straight Connector 73"/>
          <p:cNvCxnSpPr/>
          <p:nvPr/>
        </p:nvCxnSpPr>
        <p:spPr bwMode="gray">
          <a:xfrm>
            <a:off x="1742677" y="3990688"/>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8" name="矩形 27"/>
          <p:cNvSpPr/>
          <p:nvPr/>
        </p:nvSpPr>
        <p:spPr bwMode="gray">
          <a:xfrm>
            <a:off x="3032610" y="3605042"/>
            <a:ext cx="1006607" cy="30476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Solicit</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组合 36"/>
          <p:cNvGrpSpPr/>
          <p:nvPr/>
        </p:nvGrpSpPr>
        <p:grpSpPr bwMode="gray">
          <a:xfrm>
            <a:off x="1698083" y="4822230"/>
            <a:ext cx="3204649" cy="380443"/>
            <a:chOff x="5471310" y="4987046"/>
            <a:chExt cx="3204649" cy="380443"/>
          </a:xfrm>
        </p:grpSpPr>
        <p:cxnSp>
          <p:nvCxnSpPr>
            <p:cNvPr id="38" name="Straight Connector 73"/>
            <p:cNvCxnSpPr/>
            <p:nvPr/>
          </p:nvCxnSpPr>
          <p:spPr bwMode="gray">
            <a:xfrm flipH="1">
              <a:off x="5471310" y="5367489"/>
              <a:ext cx="320464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9" name="Oval 4"/>
            <p:cNvSpPr>
              <a:spLocks noChangeAspect="1"/>
            </p:cNvSpPr>
            <p:nvPr/>
          </p:nvSpPr>
          <p:spPr bwMode="gray">
            <a:xfrm>
              <a:off x="6424060" y="50070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6820075" y="498704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TextBox 18"/>
          <p:cNvSpPr txBox="1"/>
          <p:nvPr/>
        </p:nvSpPr>
        <p:spPr bwMode="gray">
          <a:xfrm>
            <a:off x="1678119" y="4036623"/>
            <a:ext cx="3247561" cy="307777"/>
          </a:xfrm>
          <a:prstGeom prst="rect">
            <a:avLst/>
          </a:prstGeom>
          <a:noFill/>
        </p:spPr>
        <p:txBody>
          <a:bodyPr wrap="square" rtlCol="0">
            <a:noAutofit/>
          </a:bodyPr>
          <a:lstStyle/>
          <a:p>
            <a:pPr marL="342900" indent="-342900" algn="ctr"/>
            <a:r>
              <a:rPr sz="1400" dirty="0">
                <a:latin typeface="Huawei Sans" panose="020C0503030203020204" pitchFamily="34" charset="0"/>
              </a:rPr>
              <a:t>(carrying the Rapid Commit option)</a:t>
            </a:r>
          </a:p>
        </p:txBody>
      </p:sp>
      <p:sp>
        <p:nvSpPr>
          <p:cNvPr id="42" name="文本占位符 2"/>
          <p:cNvSpPr txBox="1">
            <a:spLocks/>
          </p:cNvSpPr>
          <p:nvPr/>
        </p:nvSpPr>
        <p:spPr bwMode="gray">
          <a:xfrm>
            <a:off x="6287754" y="2652046"/>
            <a:ext cx="5218227" cy="265362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a:buFont typeface="+mj-lt"/>
              <a:buAutoNum type="arabicPeriod"/>
            </a:pPr>
            <a:r>
              <a:rPr sz="1600" dirty="0">
                <a:latin typeface="Huawei Sans" panose="020C0503030203020204" pitchFamily="34" charset="0"/>
              </a:rPr>
              <a:t>The DHCPv6 client sends a Solicit message carrying the Rapid Commit option.</a:t>
            </a:r>
            <a:endParaRPr lang="en-US" altLang="zh-CN" sz="1600" dirty="0">
              <a:latin typeface="Huawei Sans" panose="020C0503030203020204" pitchFamily="34" charset="0"/>
            </a:endParaRPr>
          </a:p>
          <a:p>
            <a:pPr marL="342900" indent="-342900" algn="l">
              <a:buFont typeface="+mj-lt"/>
              <a:buAutoNum type="arabicPeriod"/>
            </a:pPr>
            <a:r>
              <a:rPr sz="1600" dirty="0">
                <a:latin typeface="Huawei Sans" panose="020C0503030203020204" pitchFamily="34" charset="0"/>
              </a:rPr>
              <a:t>After receiving the Solicit message, the DHCPv6 server checks whether it supports fast address allocation. If so, the server returns a Reply message carrying the allocated IPv6 address/prefix and other network configuration parameters. If the DHCPv6 server does not support fast address allocation, the four-message exchange is used.</a:t>
            </a:r>
            <a:endParaRPr lang="zh-CN" altLang="en-US" sz="1600" dirty="0">
              <a:latin typeface="Huawei Sans" panose="020C0503030203020204" pitchFamily="34" charset="0"/>
            </a:endParaRPr>
          </a:p>
        </p:txBody>
      </p:sp>
      <p:sp>
        <p:nvSpPr>
          <p:cNvPr id="25" name="Line 22"/>
          <p:cNvSpPr>
            <a:spLocks noChangeShapeType="1"/>
          </p:cNvSpPr>
          <p:nvPr/>
        </p:nvSpPr>
        <p:spPr bwMode="gray">
          <a:xfrm flipV="1">
            <a:off x="1742677" y="3096428"/>
            <a:ext cx="3071906" cy="0"/>
          </a:xfrm>
          <a:prstGeom prst="line">
            <a:avLst/>
          </a:prstGeom>
          <a:noFill/>
          <a:ln w="28575">
            <a:solidFill>
              <a:schemeClr val="tx1"/>
            </a:solidFill>
            <a:round/>
            <a:headEnd/>
            <a:tailEnd/>
          </a:ln>
          <a:effectLst/>
        </p:spPr>
        <p:txBody>
          <a:bodyPr wrap="square" anchor="ctr">
            <a:noAutofit/>
          </a:bodyPr>
          <a:lstStyle/>
          <a:p>
            <a:endParaRPr lang="zh-CN" altLang="en-US" sz="2000">
              <a:latin typeface="Huawei Sans" panose="020C0503030203020204" pitchFamily="34" charset="0"/>
            </a:endParaRPr>
          </a:p>
        </p:txBody>
      </p:sp>
    </p:spTree>
    <p:extLst>
      <p:ext uri="{BB962C8B-B14F-4D97-AF65-F5344CB8AC3E}">
        <p14:creationId xmlns:p14="http://schemas.microsoft.com/office/powerpoint/2010/main" val="1763929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sz="quarter"/>
          </p:nvPr>
        </p:nvSpPr>
        <p:spPr bwMode="gray"/>
        <p:txBody>
          <a:bodyPr wrap="square">
            <a:noAutofit/>
          </a:bodyPr>
          <a:lstStyle/>
          <a:p>
            <a:r>
              <a:rPr dirty="0">
                <a:latin typeface="Huawei Sans" panose="020C0503030203020204" pitchFamily="34" charset="0"/>
              </a:rPr>
              <a:t>IPv6 Address Configuration</a:t>
            </a:r>
            <a:endParaRPr lang="zh-CN" altLang="en-US" dirty="0">
              <a:latin typeface="Huawei Sans" panose="020C0503030203020204" pitchFamily="34" charset="0"/>
            </a:endParaRPr>
          </a:p>
        </p:txBody>
      </p:sp>
      <p:sp>
        <p:nvSpPr>
          <p:cNvPr id="2" name="Text Placeholder 1">
            <a:extLst>
              <a:ext uri="{FF2B5EF4-FFF2-40B4-BE49-F238E27FC236}">
                <a16:creationId xmlns:a16="http://schemas.microsoft.com/office/drawing/2014/main" id="{D44B8315-CF63-4C6D-8B0D-B9EF8BF31A1D}"/>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2932965962"/>
      </p:ext>
    </p:extLst>
  </p:cSld>
  <p:clrMapOvr>
    <a:masterClrMapping/>
  </p:clrMapOvr>
  <p:transition advClick="0" advTm="8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Line 22"/>
          <p:cNvSpPr>
            <a:spLocks noChangeShapeType="1"/>
          </p:cNvSpPr>
          <p:nvPr/>
        </p:nvSpPr>
        <p:spPr bwMode="gray">
          <a:xfrm flipV="1">
            <a:off x="1742677" y="3525556"/>
            <a:ext cx="3101796" cy="0"/>
          </a:xfrm>
          <a:prstGeom prst="line">
            <a:avLst/>
          </a:prstGeom>
          <a:noFill/>
          <a:ln w="28575">
            <a:solidFill>
              <a:schemeClr val="tx1"/>
            </a:solidFill>
            <a:round/>
            <a:headEnd/>
            <a:tailEnd/>
          </a:ln>
          <a:effectLst/>
        </p:spPr>
        <p:txBody>
          <a:bodyPr wrap="square" anchor="ctr">
            <a:noAutofit/>
          </a:bodyPr>
          <a:lstStyle/>
          <a:p>
            <a:endParaRPr lang="zh-CN" altLang="en-US" sz="200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marL="0" indent="0" algn="l">
              <a:lnSpc>
                <a:spcPct val="130000"/>
              </a:lnSpc>
              <a:buNone/>
            </a:pPr>
            <a:r>
              <a:rPr sz="1800" dirty="0">
                <a:latin typeface="Huawei Sans" panose="020C0503030203020204" pitchFamily="34" charset="0"/>
              </a:rPr>
              <a:t>An IPv6 address/prefix allocated by a DHCPv6 server has a valid lifetime. After the valid lifetime of an address/prefix expires, a DHCPv6 client cannot use the address/prefix. Therefore, if the DHCPv6 client wants to continue to use the address/prefix before the valid lifetime expires, the lease of the address/prefix needs to be renewed.</a:t>
            </a: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Address/Prefix Lease Renewal (1)</a:t>
            </a:r>
            <a:endParaRPr lang="zh-CN" altLang="en-US" dirty="0">
              <a:latin typeface="Huawei Sans" panose="020C0503030203020204" pitchFamily="34" charset="0"/>
            </a:endParaRPr>
          </a:p>
        </p:txBody>
      </p:sp>
      <p:sp>
        <p:nvSpPr>
          <p:cNvPr id="33" name="文本占位符 2"/>
          <p:cNvSpPr txBox="1">
            <a:spLocks/>
          </p:cNvSpPr>
          <p:nvPr/>
        </p:nvSpPr>
        <p:spPr bwMode="gray">
          <a:xfrm>
            <a:off x="6186965" y="2924325"/>
            <a:ext cx="5559557" cy="32920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a:buFont typeface="+mj-lt"/>
              <a:buAutoNum type="arabicPeriod"/>
            </a:pPr>
            <a:r>
              <a:rPr sz="1600" dirty="0">
                <a:latin typeface="Huawei Sans" panose="020C0503030203020204" pitchFamily="34" charset="0"/>
              </a:rPr>
              <a:t>The DHCPv6 client sends a Renew message at T1 (half the preferred lifetime by default) to request address/prefix lease renewal.</a:t>
            </a:r>
          </a:p>
          <a:p>
            <a:pPr marL="342900" indent="-342900" algn="l">
              <a:buFont typeface="+mj-lt"/>
              <a:buAutoNum type="arabicPeriod"/>
            </a:pPr>
            <a:r>
              <a:rPr sz="1600" dirty="0">
                <a:latin typeface="Huawei Sans" panose="020C0503030203020204" pitchFamily="34" charset="0"/>
              </a:rPr>
              <a:t>If the DHCPv6 client can continue to use the address/prefix, the DHCPv6 server responds with a Reply message, indicating that the address/prefix lease is renewed successfully. Otherwise, the DHCPv6 server responds with a Reply message, indicating that the address/prefix lease fails to be renewed.</a:t>
            </a:r>
          </a:p>
        </p:txBody>
      </p:sp>
      <p:cxnSp>
        <p:nvCxnSpPr>
          <p:cNvPr id="34" name="直接连接符 33"/>
          <p:cNvCxnSpPr/>
          <p:nvPr/>
        </p:nvCxnSpPr>
        <p:spPr bwMode="gray">
          <a:xfrm>
            <a:off x="1514073" y="3752850"/>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5114473" y="3752850"/>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6" name="TextBox 26"/>
          <p:cNvSpPr txBox="1"/>
          <p:nvPr/>
        </p:nvSpPr>
        <p:spPr bwMode="gray">
          <a:xfrm>
            <a:off x="935734" y="2978573"/>
            <a:ext cx="1869201" cy="276999"/>
          </a:xfrm>
          <a:prstGeom prst="rect">
            <a:avLst/>
          </a:prstGeom>
          <a:noFill/>
        </p:spPr>
        <p:txBody>
          <a:bodyPr wrap="square" rtlCol="0">
            <a:noAutofit/>
          </a:bodyPr>
          <a:lstStyle/>
          <a:p>
            <a:r>
              <a:rPr sz="1200" dirty="0">
                <a:latin typeface="Huawei Sans" panose="020C0503030203020204" pitchFamily="34" charset="0"/>
              </a:rPr>
              <a:t>DHCPv6 client</a:t>
            </a:r>
            <a:endParaRPr lang="zh-CN" altLang="en-US" sz="1200" dirty="0">
              <a:latin typeface="Huawei Sans" panose="020C0503030203020204" pitchFamily="34" charset="0"/>
            </a:endParaRPr>
          </a:p>
        </p:txBody>
      </p:sp>
      <p:sp>
        <p:nvSpPr>
          <p:cNvPr id="37" name="TextBox 27"/>
          <p:cNvSpPr txBox="1"/>
          <p:nvPr/>
        </p:nvSpPr>
        <p:spPr bwMode="gray">
          <a:xfrm>
            <a:off x="4532989" y="2972701"/>
            <a:ext cx="1702967"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4473" y="3297262"/>
            <a:ext cx="540000" cy="442800"/>
          </a:xfrm>
          <a:prstGeom prst="rect">
            <a:avLst/>
          </a:prstGeom>
        </p:spPr>
      </p:pic>
      <p:pic>
        <p:nvPicPr>
          <p:cNvPr id="39" name="图片 38" descr="PC.png"/>
          <p:cNvPicPr>
            <a:picLocks noChangeAspect="1"/>
          </p:cNvPicPr>
          <p:nvPr/>
        </p:nvPicPr>
        <p:blipFill>
          <a:blip r:embed="rId4" cstate="print"/>
          <a:stretch>
            <a:fillRect/>
          </a:stretch>
        </p:blipFill>
        <p:spPr bwMode="gray">
          <a:xfrm>
            <a:off x="1234927" y="3309817"/>
            <a:ext cx="539063" cy="414000"/>
          </a:xfrm>
          <a:prstGeom prst="rect">
            <a:avLst/>
          </a:prstGeom>
        </p:spPr>
      </p:pic>
      <p:sp>
        <p:nvSpPr>
          <p:cNvPr id="40" name="Oval 4"/>
          <p:cNvSpPr>
            <a:spLocks noChangeAspect="1"/>
          </p:cNvSpPr>
          <p:nvPr/>
        </p:nvSpPr>
        <p:spPr bwMode="gray">
          <a:xfrm>
            <a:off x="2664697" y="406185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Straight Connector 73"/>
          <p:cNvCxnSpPr/>
          <p:nvPr/>
        </p:nvCxnSpPr>
        <p:spPr bwMode="gray">
          <a:xfrm>
            <a:off x="1770779" y="4394739"/>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42" name="矩形 41"/>
          <p:cNvSpPr/>
          <p:nvPr/>
        </p:nvSpPr>
        <p:spPr bwMode="gray">
          <a:xfrm>
            <a:off x="3060712" y="4009093"/>
            <a:ext cx="1006607" cy="30476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Renew</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bwMode="gray">
          <a:xfrm>
            <a:off x="1726185" y="5226281"/>
            <a:ext cx="3204649" cy="380443"/>
            <a:chOff x="5471310" y="4987046"/>
            <a:chExt cx="3204649" cy="380443"/>
          </a:xfrm>
        </p:grpSpPr>
        <p:cxnSp>
          <p:nvCxnSpPr>
            <p:cNvPr id="44" name="Straight Connector 73"/>
            <p:cNvCxnSpPr/>
            <p:nvPr/>
          </p:nvCxnSpPr>
          <p:spPr bwMode="gray">
            <a:xfrm flipH="1">
              <a:off x="5471310" y="5367489"/>
              <a:ext cx="320464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45" name="Oval 4"/>
            <p:cNvSpPr>
              <a:spLocks noChangeAspect="1"/>
            </p:cNvSpPr>
            <p:nvPr/>
          </p:nvSpPr>
          <p:spPr bwMode="gray">
            <a:xfrm>
              <a:off x="6424060" y="50070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6820075" y="498704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7" name="TextBox 15"/>
          <p:cNvSpPr txBox="1"/>
          <p:nvPr/>
        </p:nvSpPr>
        <p:spPr bwMode="gray">
          <a:xfrm>
            <a:off x="934418" y="4187941"/>
            <a:ext cx="432048" cy="338554"/>
          </a:xfrm>
          <a:prstGeom prst="rect">
            <a:avLst/>
          </a:prstGeom>
          <a:noFill/>
        </p:spPr>
        <p:txBody>
          <a:bodyPr wrap="square" rtlCol="0">
            <a:noAutofit/>
          </a:bodyPr>
          <a:lstStyle/>
          <a:p>
            <a:r>
              <a:rPr sz="1600" b="1">
                <a:latin typeface="Huawei Sans" panose="020C0503030203020204" pitchFamily="34" charset="0"/>
              </a:rPr>
              <a:t>T1</a:t>
            </a:r>
            <a:endParaRPr lang="zh-CN" altLang="en-US" sz="1600" b="1" dirty="0">
              <a:latin typeface="Huawei Sans" panose="020C0503030203020204" pitchFamily="34" charset="0"/>
            </a:endParaRPr>
          </a:p>
        </p:txBody>
      </p:sp>
    </p:spTree>
    <p:extLst>
      <p:ext uri="{BB962C8B-B14F-4D97-AF65-F5344CB8AC3E}">
        <p14:creationId xmlns:p14="http://schemas.microsoft.com/office/powerpoint/2010/main" val="146321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If no DHCPv6 server responds to a Renew message sent by a DHCPv6 client at T1, the client multicasts a Rebind message to all DHCPv6 servers at T2 (0.8 times the preferred lifetime by default) to request lease renewal.</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Address/Prefix Lease Renewal (2)</a:t>
            </a:r>
            <a:endParaRPr lang="zh-CN" altLang="en-US" dirty="0">
              <a:latin typeface="Huawei Sans" panose="020C0503030203020204" pitchFamily="34" charset="0"/>
            </a:endParaRPr>
          </a:p>
        </p:txBody>
      </p:sp>
      <p:cxnSp>
        <p:nvCxnSpPr>
          <p:cNvPr id="20" name="直接连接符 19"/>
          <p:cNvCxnSpPr/>
          <p:nvPr/>
        </p:nvCxnSpPr>
        <p:spPr bwMode="gray">
          <a:xfrm>
            <a:off x="3300628" y="4376212"/>
            <a:ext cx="0" cy="36004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TextBox 19"/>
          <p:cNvSpPr txBox="1"/>
          <p:nvPr/>
        </p:nvSpPr>
        <p:spPr bwMode="gray">
          <a:xfrm>
            <a:off x="833102" y="5087272"/>
            <a:ext cx="432048" cy="338554"/>
          </a:xfrm>
          <a:prstGeom prst="rect">
            <a:avLst/>
          </a:prstGeom>
          <a:noFill/>
        </p:spPr>
        <p:txBody>
          <a:bodyPr wrap="square" rtlCol="0">
            <a:noAutofit/>
          </a:bodyPr>
          <a:lstStyle/>
          <a:p>
            <a:r>
              <a:rPr sz="1600" b="1">
                <a:latin typeface="Huawei Sans" panose="020C0503030203020204" pitchFamily="34" charset="0"/>
              </a:rPr>
              <a:t>T2</a:t>
            </a:r>
            <a:endParaRPr lang="zh-CN" altLang="en-US" sz="1600" b="1" dirty="0">
              <a:latin typeface="Huawei Sans" panose="020C0503030203020204" pitchFamily="34" charset="0"/>
            </a:endParaRPr>
          </a:p>
        </p:txBody>
      </p:sp>
      <p:cxnSp>
        <p:nvCxnSpPr>
          <p:cNvPr id="24" name="直接连接符 23"/>
          <p:cNvCxnSpPr/>
          <p:nvPr/>
        </p:nvCxnSpPr>
        <p:spPr bwMode="gray">
          <a:xfrm>
            <a:off x="1413257" y="3602567"/>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a:off x="5013657" y="3602567"/>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6" name="TextBox 26"/>
          <p:cNvSpPr txBox="1"/>
          <p:nvPr/>
        </p:nvSpPr>
        <p:spPr bwMode="gray">
          <a:xfrm>
            <a:off x="833602" y="2842093"/>
            <a:ext cx="1869201"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27" name="TextBox 27"/>
          <p:cNvSpPr txBox="1"/>
          <p:nvPr/>
        </p:nvSpPr>
        <p:spPr bwMode="gray">
          <a:xfrm>
            <a:off x="4393033" y="2844997"/>
            <a:ext cx="1702967"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43657" y="3146979"/>
            <a:ext cx="540000" cy="442800"/>
          </a:xfrm>
          <a:prstGeom prst="rect">
            <a:avLst/>
          </a:prstGeom>
        </p:spPr>
      </p:pic>
      <p:pic>
        <p:nvPicPr>
          <p:cNvPr id="29" name="图片 28" descr="PC.png"/>
          <p:cNvPicPr>
            <a:picLocks noChangeAspect="1"/>
          </p:cNvPicPr>
          <p:nvPr/>
        </p:nvPicPr>
        <p:blipFill>
          <a:blip r:embed="rId4" cstate="print"/>
          <a:stretch>
            <a:fillRect/>
          </a:stretch>
        </p:blipFill>
        <p:spPr bwMode="gray">
          <a:xfrm>
            <a:off x="1134111" y="3159534"/>
            <a:ext cx="539063" cy="414000"/>
          </a:xfrm>
          <a:prstGeom prst="rect">
            <a:avLst/>
          </a:prstGeom>
        </p:spPr>
      </p:pic>
      <p:sp>
        <p:nvSpPr>
          <p:cNvPr id="30" name="Oval 4"/>
          <p:cNvSpPr>
            <a:spLocks noChangeAspect="1"/>
          </p:cNvSpPr>
          <p:nvPr/>
        </p:nvSpPr>
        <p:spPr bwMode="gray">
          <a:xfrm>
            <a:off x="2563881" y="391157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Straight Connector 73"/>
          <p:cNvCxnSpPr/>
          <p:nvPr/>
        </p:nvCxnSpPr>
        <p:spPr bwMode="gray">
          <a:xfrm>
            <a:off x="1669963" y="4244456"/>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2" name="矩形 31"/>
          <p:cNvSpPr/>
          <p:nvPr/>
        </p:nvSpPr>
        <p:spPr bwMode="gray">
          <a:xfrm>
            <a:off x="2959896" y="3858810"/>
            <a:ext cx="1006607" cy="30476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dirty="0">
                <a:solidFill>
                  <a:srgbClr val="1D1D1A"/>
                </a:solidFill>
                <a:latin typeface="Huawei Sans" panose="020C0503030203020204" pitchFamily="34" charset="0"/>
              </a:rPr>
              <a:t>Renew</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Straight Connector 73"/>
          <p:cNvCxnSpPr/>
          <p:nvPr/>
        </p:nvCxnSpPr>
        <p:spPr bwMode="gray">
          <a:xfrm flipH="1">
            <a:off x="1650212" y="5771321"/>
            <a:ext cx="320464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5" name="Oval 4"/>
          <p:cNvSpPr>
            <a:spLocks noChangeAspect="1"/>
          </p:cNvSpPr>
          <p:nvPr/>
        </p:nvSpPr>
        <p:spPr bwMode="gray">
          <a:xfrm>
            <a:off x="2563881" y="541083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2959896" y="5390878"/>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dirty="0">
                <a:solidFill>
                  <a:srgbClr val="1D1D1A"/>
                </a:solidFill>
                <a:latin typeface="Huawei Sans" panose="020C0503030203020204" pitchFamily="34" charset="0"/>
              </a:rPr>
              <a:t>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15"/>
          <p:cNvSpPr txBox="1"/>
          <p:nvPr/>
        </p:nvSpPr>
        <p:spPr bwMode="gray">
          <a:xfrm>
            <a:off x="833602" y="4037658"/>
            <a:ext cx="432048" cy="338554"/>
          </a:xfrm>
          <a:prstGeom prst="rect">
            <a:avLst/>
          </a:prstGeom>
          <a:noFill/>
        </p:spPr>
        <p:txBody>
          <a:bodyPr wrap="square" rtlCol="0">
            <a:noAutofit/>
          </a:bodyPr>
          <a:lstStyle/>
          <a:p>
            <a:r>
              <a:rPr sz="1600" b="1">
                <a:latin typeface="Huawei Sans" panose="020C0503030203020204" pitchFamily="34" charset="0"/>
              </a:rPr>
              <a:t>T1</a:t>
            </a:r>
            <a:endParaRPr lang="zh-CN" altLang="en-US" sz="1600" b="1" dirty="0">
              <a:latin typeface="Huawei Sans" panose="020C0503030203020204" pitchFamily="34" charset="0"/>
            </a:endParaRPr>
          </a:p>
        </p:txBody>
      </p:sp>
      <p:sp>
        <p:nvSpPr>
          <p:cNvPr id="38" name="Oval 4"/>
          <p:cNvSpPr>
            <a:spLocks noChangeAspect="1"/>
          </p:cNvSpPr>
          <p:nvPr/>
        </p:nvSpPr>
        <p:spPr bwMode="gray">
          <a:xfrm>
            <a:off x="2567092" y="492297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Straight Connector 73"/>
          <p:cNvCxnSpPr/>
          <p:nvPr/>
        </p:nvCxnSpPr>
        <p:spPr bwMode="gray">
          <a:xfrm>
            <a:off x="1673174" y="5255858"/>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40" name="矩形 39"/>
          <p:cNvSpPr/>
          <p:nvPr/>
        </p:nvSpPr>
        <p:spPr bwMode="gray">
          <a:xfrm>
            <a:off x="2963107" y="4870212"/>
            <a:ext cx="1006607" cy="30476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dirty="0">
                <a:solidFill>
                  <a:srgbClr val="1D1D1A"/>
                </a:solidFill>
                <a:latin typeface="Huawei Sans" panose="020C0503030203020204" pitchFamily="34" charset="0"/>
              </a:rPr>
              <a:t>Rebind</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占位符 2"/>
          <p:cNvSpPr txBox="1">
            <a:spLocks/>
          </p:cNvSpPr>
          <p:nvPr/>
        </p:nvSpPr>
        <p:spPr bwMode="gray">
          <a:xfrm>
            <a:off x="6106408" y="2630326"/>
            <a:ext cx="5552192" cy="17121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nSpc>
                <a:spcPct val="130000"/>
              </a:lnSpc>
              <a:buFont typeface="+mj-lt"/>
              <a:buAutoNum type="arabicPeriod"/>
            </a:pPr>
            <a:r>
              <a:rPr sz="1600" dirty="0">
                <a:latin typeface="Huawei Sans" panose="020C0503030203020204" pitchFamily="34" charset="0"/>
              </a:rPr>
              <a:t>The DHCPv6 client sends a Renew message to request lease renewal at T1, but it does not receive a reply message from DHCPv6 servers.</a:t>
            </a:r>
          </a:p>
          <a:p>
            <a:pPr marL="342900" indent="-342900">
              <a:lnSpc>
                <a:spcPct val="130000"/>
              </a:lnSpc>
              <a:buFont typeface="+mj-lt"/>
              <a:buAutoNum type="arabicPeriod"/>
            </a:pPr>
            <a:r>
              <a:rPr sz="1600" dirty="0">
                <a:latin typeface="Huawei Sans" panose="020C0503030203020204" pitchFamily="34" charset="0"/>
              </a:rPr>
              <a:t>The DHCPv6 client multicasts a Rebind message to all DHCPv6 servers at T2 to request lease renewal.</a:t>
            </a:r>
            <a:endParaRPr lang="en-US" altLang="zh-CN" sz="1600" dirty="0">
              <a:latin typeface="Huawei Sans" panose="020C0503030203020204" pitchFamily="34" charset="0"/>
            </a:endParaRPr>
          </a:p>
          <a:p>
            <a:pPr marL="342900" indent="-342900">
              <a:lnSpc>
                <a:spcPct val="130000"/>
              </a:lnSpc>
              <a:buFont typeface="+mj-lt"/>
              <a:buAutoNum type="arabicPeriod"/>
            </a:pPr>
            <a:r>
              <a:rPr sz="1600" dirty="0">
                <a:latin typeface="Huawei Sans" panose="020C0503030203020204" pitchFamily="34" charset="0"/>
              </a:rPr>
              <a:t>If the DHCPv6 client can continue to use the address/prefix, the DHCPv6 server responds with a Reply message, indicating that the address/prefix lease is renewed successfully. Otherwise, the DHCPv6 server responds with a Reply message, indicating that the address/prefix lease fails to be renewed.</a:t>
            </a:r>
          </a:p>
          <a:p>
            <a:pPr marL="342900" indent="-342900">
              <a:lnSpc>
                <a:spcPct val="130000"/>
              </a:lnSpc>
              <a:buFont typeface="+mj-lt"/>
              <a:buAutoNum type="arabicPeriod"/>
            </a:pPr>
            <a:endParaRPr lang="zh-CN" altLang="en-US" sz="1400" dirty="0">
              <a:latin typeface="Huawei Sans" panose="020C0503030203020204" pitchFamily="34" charset="0"/>
            </a:endParaRPr>
          </a:p>
        </p:txBody>
      </p:sp>
      <p:sp>
        <p:nvSpPr>
          <p:cNvPr id="23" name="Line 22"/>
          <p:cNvSpPr>
            <a:spLocks noChangeShapeType="1"/>
          </p:cNvSpPr>
          <p:nvPr/>
        </p:nvSpPr>
        <p:spPr bwMode="gray">
          <a:xfrm flipV="1">
            <a:off x="1650212" y="3378396"/>
            <a:ext cx="3101796" cy="0"/>
          </a:xfrm>
          <a:prstGeom prst="line">
            <a:avLst/>
          </a:prstGeom>
          <a:noFill/>
          <a:ln w="28575">
            <a:solidFill>
              <a:schemeClr val="tx1"/>
            </a:solidFill>
            <a:round/>
            <a:headEnd/>
            <a:tailEnd/>
          </a:ln>
          <a:effectLst/>
        </p:spPr>
        <p:txBody>
          <a:bodyPr wrap="square" anchor="ctr">
            <a:noAutofit/>
          </a:bodyPr>
          <a:lstStyle/>
          <a:p>
            <a:endParaRPr lang="zh-CN" altLang="en-US" sz="2000">
              <a:latin typeface="Huawei Sans" panose="020C0503030203020204" pitchFamily="34" charset="0"/>
            </a:endParaRPr>
          </a:p>
        </p:txBody>
      </p:sp>
    </p:spTree>
    <p:extLst>
      <p:ext uri="{BB962C8B-B14F-4D97-AF65-F5344CB8AC3E}">
        <p14:creationId xmlns:p14="http://schemas.microsoft.com/office/powerpoint/2010/main" val="1471468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DHCPv6 stateless </a:t>
            </a:r>
            <a:r>
              <a:rPr sz="2000" dirty="0" err="1">
                <a:latin typeface="Huawei Sans" panose="020C0503030203020204" pitchFamily="34" charset="0"/>
              </a:rPr>
              <a:t>autoconfiguration</a:t>
            </a:r>
            <a:r>
              <a:rPr sz="2000" dirty="0">
                <a:latin typeface="Huawei Sans" panose="020C0503030203020204" pitchFamily="34" charset="0"/>
              </a:rPr>
              <a:t> enables a DHCPv6 server to allocate network configuration parameters except IPv6 addresses/prefixes to clients that already have the addresses/prefixes.</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sz="3500">
                <a:latin typeface="Huawei Sans" panose="020C0503030203020204" pitchFamily="34" charset="0"/>
              </a:rPr>
              <a:t>DHCPv6 Stateless Autoconfiguration</a:t>
            </a:r>
          </a:p>
        </p:txBody>
      </p:sp>
      <p:sp>
        <p:nvSpPr>
          <p:cNvPr id="13" name="TextBox 13"/>
          <p:cNvSpPr txBox="1"/>
          <p:nvPr/>
        </p:nvSpPr>
        <p:spPr bwMode="gray">
          <a:xfrm>
            <a:off x="1551148" y="5316188"/>
            <a:ext cx="3485756" cy="338554"/>
          </a:xfrm>
          <a:prstGeom prst="rect">
            <a:avLst/>
          </a:prstGeom>
          <a:noFill/>
        </p:spPr>
        <p:txBody>
          <a:bodyPr wrap="square" rtlCol="0">
            <a:noAutofit/>
          </a:bodyPr>
          <a:lstStyle/>
          <a:p>
            <a:pPr algn="ctr"/>
            <a:r>
              <a:rPr sz="1400" dirty="0">
                <a:latin typeface="Huawei Sans" panose="020C0503030203020204" pitchFamily="34" charset="0"/>
              </a:rPr>
              <a:t>(carrying the network configuration parameters requested by the client)</a:t>
            </a:r>
            <a:endParaRPr lang="en-US" altLang="zh-CN" sz="1400" dirty="0">
              <a:latin typeface="Huawei Sans" panose="020C0503030203020204" pitchFamily="34" charset="0"/>
            </a:endParaRPr>
          </a:p>
        </p:txBody>
      </p:sp>
      <p:sp>
        <p:nvSpPr>
          <p:cNvPr id="16" name="TextBox 14"/>
          <p:cNvSpPr txBox="1"/>
          <p:nvPr/>
        </p:nvSpPr>
        <p:spPr bwMode="gray">
          <a:xfrm>
            <a:off x="1557399" y="4114508"/>
            <a:ext cx="3498183" cy="338554"/>
          </a:xfrm>
          <a:prstGeom prst="rect">
            <a:avLst/>
          </a:prstGeom>
          <a:noFill/>
        </p:spPr>
        <p:txBody>
          <a:bodyPr wrap="square" rtlCol="0">
            <a:noAutofit/>
          </a:bodyPr>
          <a:lstStyle/>
          <a:p>
            <a:pPr algn="ctr"/>
            <a:r>
              <a:rPr sz="1400" dirty="0">
                <a:latin typeface="Huawei Sans" panose="020C0503030203020204" pitchFamily="34" charset="0"/>
              </a:rPr>
              <a:t>(carrying the Option Request option)</a:t>
            </a:r>
            <a:endParaRPr lang="en-US" altLang="zh-CN" sz="1400" dirty="0">
              <a:latin typeface="Huawei Sans" panose="020C0503030203020204" pitchFamily="34" charset="0"/>
            </a:endParaRPr>
          </a:p>
        </p:txBody>
      </p:sp>
      <p:cxnSp>
        <p:nvCxnSpPr>
          <p:cNvPr id="19" name="直接连接符 18"/>
          <p:cNvCxnSpPr/>
          <p:nvPr/>
        </p:nvCxnSpPr>
        <p:spPr bwMode="gray">
          <a:xfrm>
            <a:off x="1447460" y="3444932"/>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5047860" y="3444932"/>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1" name="TextBox 26"/>
          <p:cNvSpPr txBox="1"/>
          <p:nvPr/>
        </p:nvSpPr>
        <p:spPr bwMode="gray">
          <a:xfrm>
            <a:off x="928606" y="2708764"/>
            <a:ext cx="1869201"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22" name="TextBox 27"/>
          <p:cNvSpPr txBox="1"/>
          <p:nvPr/>
        </p:nvSpPr>
        <p:spPr bwMode="gray">
          <a:xfrm>
            <a:off x="4466376" y="2688170"/>
            <a:ext cx="1702967"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7860" y="2989344"/>
            <a:ext cx="540000" cy="442800"/>
          </a:xfrm>
          <a:prstGeom prst="rect">
            <a:avLst/>
          </a:prstGeom>
        </p:spPr>
      </p:pic>
      <p:pic>
        <p:nvPicPr>
          <p:cNvPr id="24" name="图片 23" descr="PC.png"/>
          <p:cNvPicPr>
            <a:picLocks noChangeAspect="1"/>
          </p:cNvPicPr>
          <p:nvPr/>
        </p:nvPicPr>
        <p:blipFill>
          <a:blip r:embed="rId4" cstate="print"/>
          <a:stretch>
            <a:fillRect/>
          </a:stretch>
        </p:blipFill>
        <p:spPr bwMode="gray">
          <a:xfrm>
            <a:off x="1168314" y="3001899"/>
            <a:ext cx="539063" cy="414000"/>
          </a:xfrm>
          <a:prstGeom prst="rect">
            <a:avLst/>
          </a:prstGeom>
        </p:spPr>
      </p:pic>
      <p:sp>
        <p:nvSpPr>
          <p:cNvPr id="25" name="Oval 4"/>
          <p:cNvSpPr>
            <a:spLocks noChangeAspect="1"/>
          </p:cNvSpPr>
          <p:nvPr/>
        </p:nvSpPr>
        <p:spPr bwMode="gray">
          <a:xfrm>
            <a:off x="1980719" y="378244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Straight Connector 73"/>
          <p:cNvCxnSpPr/>
          <p:nvPr/>
        </p:nvCxnSpPr>
        <p:spPr bwMode="gray">
          <a:xfrm>
            <a:off x="1704166" y="4086821"/>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7" name="矩形 26"/>
          <p:cNvSpPr/>
          <p:nvPr/>
        </p:nvSpPr>
        <p:spPr bwMode="gray">
          <a:xfrm>
            <a:off x="2361766" y="3762372"/>
            <a:ext cx="1987581" cy="27195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Information-request</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bwMode="gray">
          <a:xfrm>
            <a:off x="1659572" y="4918363"/>
            <a:ext cx="3204649" cy="380443"/>
            <a:chOff x="5471310" y="4987046"/>
            <a:chExt cx="3204649" cy="380443"/>
          </a:xfrm>
        </p:grpSpPr>
        <p:cxnSp>
          <p:nvCxnSpPr>
            <p:cNvPr id="29" name="Straight Connector 73"/>
            <p:cNvCxnSpPr/>
            <p:nvPr/>
          </p:nvCxnSpPr>
          <p:spPr bwMode="gray">
            <a:xfrm flipH="1">
              <a:off x="5471310" y="5367489"/>
              <a:ext cx="320464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0" name="Oval 4"/>
            <p:cNvSpPr>
              <a:spLocks noChangeAspect="1"/>
            </p:cNvSpPr>
            <p:nvPr/>
          </p:nvSpPr>
          <p:spPr bwMode="gray">
            <a:xfrm>
              <a:off x="6424060" y="50070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6820075" y="498704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3" name="文本占位符 2"/>
          <p:cNvSpPr txBox="1">
            <a:spLocks/>
          </p:cNvSpPr>
          <p:nvPr/>
        </p:nvSpPr>
        <p:spPr bwMode="gray">
          <a:xfrm>
            <a:off x="5899100" y="2296670"/>
            <a:ext cx="5836025" cy="407511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a:lnSpc>
                <a:spcPct val="125000"/>
              </a:lnSpc>
              <a:buFont typeface="+mj-lt"/>
              <a:buAutoNum type="arabicPeriod"/>
            </a:pPr>
            <a:r>
              <a:rPr sz="1600" dirty="0">
                <a:latin typeface="Huawei Sans" panose="020C0503030203020204" pitchFamily="34" charset="0"/>
              </a:rPr>
              <a:t>The DHCPv6 client multicasts an Information-request message with the Option Request option to the DHCPv6 server. This option specifies the configuration parameters that the client needs to obtain from the server.</a:t>
            </a:r>
          </a:p>
          <a:p>
            <a:pPr marL="342900" indent="-342900" algn="l">
              <a:lnSpc>
                <a:spcPct val="125000"/>
              </a:lnSpc>
              <a:buFont typeface="+mj-lt"/>
              <a:buAutoNum type="arabicPeriod"/>
            </a:pPr>
            <a:r>
              <a:rPr sz="1600" dirty="0">
                <a:latin typeface="Huawei Sans" panose="020C0503030203020204" pitchFamily="34" charset="0"/>
              </a:rPr>
              <a:t>After receiving the message, the server unicasts a Reply message containing the allocated network configuration parameters to the client. The client checks the allocated network configuration parameters in the Reply message. If these parameters are the same as those in the Information-request message, the client performs network configuration based on the allocated network configuration parameters. Otherwise, the client ignores the allocated parameters.</a:t>
            </a:r>
            <a:endParaRPr lang="zh-CN" altLang="en-US" sz="1600" dirty="0">
              <a:latin typeface="Huawei Sans" panose="020C0503030203020204" pitchFamily="34" charset="0"/>
            </a:endParaRPr>
          </a:p>
        </p:txBody>
      </p:sp>
      <p:sp>
        <p:nvSpPr>
          <p:cNvPr id="32" name="Line 22"/>
          <p:cNvSpPr>
            <a:spLocks noChangeShapeType="1"/>
          </p:cNvSpPr>
          <p:nvPr/>
        </p:nvSpPr>
        <p:spPr bwMode="gray">
          <a:xfrm flipV="1">
            <a:off x="1704166" y="3200703"/>
            <a:ext cx="3101796" cy="0"/>
          </a:xfrm>
          <a:prstGeom prst="line">
            <a:avLst/>
          </a:prstGeom>
          <a:noFill/>
          <a:ln w="28575">
            <a:solidFill>
              <a:schemeClr val="tx1"/>
            </a:solidFill>
            <a:round/>
            <a:headEnd/>
            <a:tailEnd/>
          </a:ln>
          <a:effectLst/>
        </p:spPr>
        <p:txBody>
          <a:bodyPr wrap="square"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endParaRPr lang="zh-CN" altLang="en-US" sz="2000">
              <a:latin typeface="Huawei Sans" panose="020C0503030203020204" pitchFamily="34" charset="0"/>
            </a:endParaRPr>
          </a:p>
        </p:txBody>
      </p:sp>
    </p:spTree>
    <p:extLst>
      <p:ext uri="{BB962C8B-B14F-4D97-AF65-F5344CB8AC3E}">
        <p14:creationId xmlns:p14="http://schemas.microsoft.com/office/powerpoint/2010/main" val="2776650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Line 22"/>
          <p:cNvSpPr>
            <a:spLocks noChangeShapeType="1"/>
          </p:cNvSpPr>
          <p:nvPr/>
        </p:nvSpPr>
        <p:spPr bwMode="gray">
          <a:xfrm flipV="1">
            <a:off x="1044142" y="3116482"/>
            <a:ext cx="4292573" cy="0"/>
          </a:xfrm>
          <a:prstGeom prst="line">
            <a:avLst/>
          </a:prstGeom>
          <a:noFill/>
          <a:ln w="28575">
            <a:solidFill>
              <a:schemeClr val="tx1"/>
            </a:solidFill>
            <a:round/>
            <a:headEnd/>
            <a:tailEnd/>
          </a:ln>
          <a:effectLst/>
        </p:spPr>
        <p:txBody>
          <a:bodyPr wrap="square"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endParaRPr lang="zh-CN" altLang="en-US" sz="200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marL="0" indent="0" algn="l">
              <a:buNone/>
            </a:pPr>
            <a:r>
              <a:rPr sz="1700" dirty="0">
                <a:latin typeface="Huawei Sans" panose="020C0503030203020204" pitchFamily="34" charset="0"/>
              </a:rPr>
              <a:t>On a hierarchical network, IPv6 addresses are generally configured manually, which has poor extensibility and is not beneficial for uniform IPv6 address planning and management. DHCPv6 PD can resolve this issue.</a:t>
            </a:r>
            <a:endParaRPr lang="en-US" altLang="zh-CN" sz="17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sz="3500">
                <a:latin typeface="Huawei Sans" panose="020C0503030203020204" pitchFamily="34" charset="0"/>
              </a:rPr>
              <a:t>DHCPv6 PD Autoconfiguration</a:t>
            </a:r>
            <a:endParaRPr lang="zh-CN" altLang="en-US" sz="3500" dirty="0">
              <a:latin typeface="Huawei Sans" panose="020C0503030203020204" pitchFamily="34" charset="0"/>
            </a:endParaRPr>
          </a:p>
        </p:txBody>
      </p:sp>
      <p:cxnSp>
        <p:nvCxnSpPr>
          <p:cNvPr id="4" name="直接连接符 3"/>
          <p:cNvCxnSpPr/>
          <p:nvPr/>
        </p:nvCxnSpPr>
        <p:spPr bwMode="gray">
          <a:xfrm>
            <a:off x="880953" y="3442339"/>
            <a:ext cx="0" cy="245043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63676" y="2915177"/>
            <a:ext cx="540000" cy="442800"/>
          </a:xfrm>
          <a:prstGeom prst="rect">
            <a:avLst/>
          </a:prstGeom>
        </p:spPr>
      </p:pic>
      <p:cxnSp>
        <p:nvCxnSpPr>
          <p:cNvPr id="6" name="直接连接符 5"/>
          <p:cNvCxnSpPr/>
          <p:nvPr/>
        </p:nvCxnSpPr>
        <p:spPr bwMode="gray">
          <a:xfrm>
            <a:off x="2737612" y="3414289"/>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a:off x="5594684" y="3389587"/>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26"/>
          <p:cNvSpPr txBox="1"/>
          <p:nvPr/>
        </p:nvSpPr>
        <p:spPr bwMode="gray">
          <a:xfrm>
            <a:off x="2207441" y="2572826"/>
            <a:ext cx="1432018"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9" name="TextBox 27"/>
          <p:cNvSpPr txBox="1"/>
          <p:nvPr/>
        </p:nvSpPr>
        <p:spPr bwMode="gray">
          <a:xfrm>
            <a:off x="4849621" y="2572826"/>
            <a:ext cx="1514190"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336716" y="2917754"/>
            <a:ext cx="540000" cy="442800"/>
          </a:xfrm>
          <a:prstGeom prst="rect">
            <a:avLst/>
          </a:prstGeom>
        </p:spPr>
      </p:pic>
      <p:pic>
        <p:nvPicPr>
          <p:cNvPr id="11" name="图片 10" descr="PC.png"/>
          <p:cNvPicPr>
            <a:picLocks noChangeAspect="1"/>
          </p:cNvPicPr>
          <p:nvPr/>
        </p:nvPicPr>
        <p:blipFill>
          <a:blip r:embed="rId5" cstate="print"/>
          <a:stretch>
            <a:fillRect/>
          </a:stretch>
        </p:blipFill>
        <p:spPr bwMode="gray">
          <a:xfrm>
            <a:off x="557415" y="2906360"/>
            <a:ext cx="539063" cy="414000"/>
          </a:xfrm>
          <a:prstGeom prst="rect">
            <a:avLst/>
          </a:prstGeom>
        </p:spPr>
      </p:pic>
      <p:sp>
        <p:nvSpPr>
          <p:cNvPr id="12" name="Oval 4"/>
          <p:cNvSpPr>
            <a:spLocks noChangeAspect="1"/>
          </p:cNvSpPr>
          <p:nvPr/>
        </p:nvSpPr>
        <p:spPr bwMode="gray">
          <a:xfrm>
            <a:off x="3115681" y="366483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Straight Connector 73"/>
          <p:cNvCxnSpPr/>
          <p:nvPr/>
        </p:nvCxnSpPr>
        <p:spPr bwMode="gray">
          <a:xfrm>
            <a:off x="2875322" y="3991423"/>
            <a:ext cx="2587017"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14" name="矩形 13"/>
          <p:cNvSpPr/>
          <p:nvPr/>
        </p:nvSpPr>
        <p:spPr bwMode="gray">
          <a:xfrm>
            <a:off x="3462644" y="3443691"/>
            <a:ext cx="1620317" cy="49229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dirty="0">
                <a:solidFill>
                  <a:srgbClr val="1D1D1A"/>
                </a:solidFill>
                <a:latin typeface="Huawei Sans" panose="020C0503030203020204" pitchFamily="34" charset="0"/>
              </a:rPr>
              <a:t>Solicit (IA_NA+IA_PD)</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4"/>
          <p:cNvSpPr>
            <a:spLocks noChangeAspect="1"/>
          </p:cNvSpPr>
          <p:nvPr/>
        </p:nvSpPr>
        <p:spPr bwMode="gray">
          <a:xfrm>
            <a:off x="3323306" y="467665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Straight Connector 73"/>
          <p:cNvCxnSpPr/>
          <p:nvPr/>
        </p:nvCxnSpPr>
        <p:spPr bwMode="gray">
          <a:xfrm>
            <a:off x="2875322" y="5039309"/>
            <a:ext cx="2587017"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18" name="矩形 17"/>
          <p:cNvSpPr/>
          <p:nvPr/>
        </p:nvSpPr>
        <p:spPr bwMode="gray">
          <a:xfrm>
            <a:off x="3719322" y="463477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Request</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Straight Connector 73"/>
          <p:cNvCxnSpPr/>
          <p:nvPr/>
        </p:nvCxnSpPr>
        <p:spPr bwMode="gray">
          <a:xfrm flipH="1">
            <a:off x="2875323" y="4508169"/>
            <a:ext cx="2587016"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1" name="Oval 4"/>
          <p:cNvSpPr>
            <a:spLocks noChangeAspect="1"/>
          </p:cNvSpPr>
          <p:nvPr/>
        </p:nvSpPr>
        <p:spPr bwMode="gray">
          <a:xfrm>
            <a:off x="3323306" y="414768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3719321" y="412772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Advertise</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Straight Connector 73"/>
          <p:cNvCxnSpPr/>
          <p:nvPr/>
        </p:nvCxnSpPr>
        <p:spPr bwMode="gray">
          <a:xfrm flipH="1">
            <a:off x="2875325" y="5582008"/>
            <a:ext cx="2587014"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5" name="Oval 4"/>
          <p:cNvSpPr>
            <a:spLocks noChangeAspect="1"/>
          </p:cNvSpPr>
          <p:nvPr/>
        </p:nvSpPr>
        <p:spPr bwMode="gray">
          <a:xfrm>
            <a:off x="3323308" y="522151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3719323" y="5201565"/>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Straight Connector 73"/>
          <p:cNvCxnSpPr/>
          <p:nvPr/>
        </p:nvCxnSpPr>
        <p:spPr bwMode="gray">
          <a:xfrm flipH="1">
            <a:off x="1044143" y="4750972"/>
            <a:ext cx="1539318"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8" name="Oval 4"/>
          <p:cNvSpPr>
            <a:spLocks noChangeAspect="1"/>
          </p:cNvSpPr>
          <p:nvPr/>
        </p:nvSpPr>
        <p:spPr bwMode="gray">
          <a:xfrm>
            <a:off x="984899" y="439048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5</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1324544" y="4347171"/>
            <a:ext cx="1258917" cy="29531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RA</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11"/>
          <p:cNvSpPr txBox="1"/>
          <p:nvPr/>
        </p:nvSpPr>
        <p:spPr bwMode="gray">
          <a:xfrm>
            <a:off x="557415" y="2572825"/>
            <a:ext cx="1785239" cy="276999"/>
          </a:xfrm>
          <a:prstGeom prst="rect">
            <a:avLst/>
          </a:prstGeom>
          <a:noFill/>
        </p:spPr>
        <p:txBody>
          <a:bodyPr wrap="square" rtlCol="0">
            <a:noAutofit/>
          </a:bodyPr>
          <a:lstStyle/>
          <a:p>
            <a:r>
              <a:rPr sz="1200">
                <a:latin typeface="Huawei Sans" panose="020C0503030203020204" pitchFamily="34" charset="0"/>
              </a:rPr>
              <a:t>PC</a:t>
            </a:r>
            <a:endParaRPr lang="zh-CN" altLang="en-US" sz="1200" dirty="0">
              <a:latin typeface="Huawei Sans" panose="020C0503030203020204" pitchFamily="34" charset="0"/>
            </a:endParaRPr>
          </a:p>
        </p:txBody>
      </p:sp>
      <p:sp>
        <p:nvSpPr>
          <p:cNvPr id="39" name="文本占位符 2"/>
          <p:cNvSpPr txBox="1">
            <a:spLocks/>
          </p:cNvSpPr>
          <p:nvPr/>
        </p:nvSpPr>
        <p:spPr bwMode="gray">
          <a:xfrm>
            <a:off x="6194331" y="2296978"/>
            <a:ext cx="5552192" cy="408477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a:lnSpc>
                <a:spcPct val="120000"/>
              </a:lnSpc>
              <a:buFont typeface="+mj-lt"/>
              <a:buAutoNum type="arabicPeriod"/>
            </a:pPr>
            <a:r>
              <a:rPr sz="1200" dirty="0">
                <a:latin typeface="Huawei Sans" panose="020C0503030203020204" pitchFamily="34" charset="0"/>
              </a:rPr>
              <a:t>The DHCPv6 client sends a Solicit message, requesting an IA_NA address and IA_PD prefix from the DHCPv6 server.</a:t>
            </a:r>
            <a:endParaRPr lang="zh-CN" altLang="en-US" sz="1200" dirty="0">
              <a:latin typeface="Huawei Sans" panose="020C0503030203020204" pitchFamily="34" charset="0"/>
            </a:endParaRPr>
          </a:p>
          <a:p>
            <a:pPr marL="342900" indent="-342900" algn="l">
              <a:lnSpc>
                <a:spcPct val="120000"/>
              </a:lnSpc>
              <a:buFont typeface="+mj-lt"/>
              <a:buAutoNum type="arabicPeriod"/>
            </a:pPr>
            <a:r>
              <a:rPr sz="1200" dirty="0">
                <a:latin typeface="Huawei Sans" panose="020C0503030203020204" pitchFamily="34" charset="0"/>
              </a:rPr>
              <a:t>The DHCPv6 server sends an Advertise message to notify the client of the allocated IPv6 address/prefix.</a:t>
            </a:r>
            <a:endParaRPr lang="en-US" altLang="zh-CN" sz="1200" dirty="0">
              <a:latin typeface="Huawei Sans" panose="020C0503030203020204" pitchFamily="34" charset="0"/>
            </a:endParaRPr>
          </a:p>
          <a:p>
            <a:pPr marL="342900" indent="-342900" algn="l">
              <a:lnSpc>
                <a:spcPct val="120000"/>
              </a:lnSpc>
              <a:buFont typeface="+mj-lt"/>
              <a:buAutoNum type="arabicPeriod"/>
            </a:pPr>
            <a:r>
              <a:rPr sz="1200" dirty="0">
                <a:latin typeface="Huawei Sans" panose="020C0503030203020204" pitchFamily="34" charset="0"/>
              </a:rPr>
              <a:t>If multiple servers send Advertise messages to the client, the client selects the Advertise message from the server with the highest priority based on parameters such as the server priorities in the Advertise messages (if the server priorities are the same, the client selects the Advertise message that carries the required configuration parameters) and sends a Request message to the server, requesting the server to allocate an IPv6 address/prefix.</a:t>
            </a:r>
            <a:endParaRPr lang="en-US" altLang="zh-CN" sz="1200" dirty="0">
              <a:latin typeface="Huawei Sans" panose="020C0503030203020204" pitchFamily="34" charset="0"/>
            </a:endParaRPr>
          </a:p>
          <a:p>
            <a:pPr marL="342900" indent="-342900" algn="l">
              <a:lnSpc>
                <a:spcPct val="120000"/>
              </a:lnSpc>
              <a:buFont typeface="+mj-lt"/>
              <a:buAutoNum type="arabicPeriod"/>
            </a:pPr>
            <a:r>
              <a:rPr sz="1200" dirty="0">
                <a:latin typeface="Huawei Sans" panose="020C0503030203020204" pitchFamily="34" charset="0"/>
              </a:rPr>
              <a:t>The DHCPv6 server responds with a Reply message, which carries the allocated IPv6 address/prefix.</a:t>
            </a:r>
            <a:endParaRPr lang="en-US" altLang="zh-CN" sz="1200" dirty="0">
              <a:latin typeface="Huawei Sans" panose="020C0503030203020204" pitchFamily="34" charset="0"/>
            </a:endParaRPr>
          </a:p>
          <a:p>
            <a:pPr marL="342900" indent="-342900" algn="l">
              <a:lnSpc>
                <a:spcPct val="120000"/>
              </a:lnSpc>
              <a:buFont typeface="+mj-lt"/>
              <a:buAutoNum type="arabicPeriod"/>
            </a:pPr>
            <a:r>
              <a:rPr sz="1200" dirty="0">
                <a:latin typeface="Huawei Sans" panose="020C0503030203020204" pitchFamily="34" charset="0"/>
              </a:rPr>
              <a:t>After receiving the PD prefix, the DHCPv6 client exchanges RS/RA messages with the PC and delivers the obtained PD prefix to the PC through an RA message.</a:t>
            </a:r>
            <a:endParaRPr lang="zh-CN" altLang="en-US" sz="1200" dirty="0">
              <a:latin typeface="Huawei Sans" panose="020C0503030203020204" pitchFamily="34" charset="0"/>
            </a:endParaRPr>
          </a:p>
        </p:txBody>
      </p:sp>
    </p:spTree>
    <p:extLst>
      <p:ext uri="{BB962C8B-B14F-4D97-AF65-F5344CB8AC3E}">
        <p14:creationId xmlns:p14="http://schemas.microsoft.com/office/powerpoint/2010/main" val="3616430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Line 22"/>
          <p:cNvSpPr>
            <a:spLocks noChangeShapeType="1"/>
          </p:cNvSpPr>
          <p:nvPr/>
        </p:nvSpPr>
        <p:spPr bwMode="gray">
          <a:xfrm flipV="1">
            <a:off x="975942" y="3266608"/>
            <a:ext cx="4736075" cy="0"/>
          </a:xfrm>
          <a:prstGeom prst="line">
            <a:avLst/>
          </a:prstGeom>
          <a:noFill/>
          <a:ln w="28575">
            <a:solidFill>
              <a:schemeClr val="tx1"/>
            </a:solidFill>
            <a:round/>
            <a:headEnd/>
            <a:tailEnd/>
          </a:ln>
          <a:effectLst/>
        </p:spPr>
        <p:txBody>
          <a:bodyPr wrap="square"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endParaRPr lang="zh-CN" altLang="en-US" sz="200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marL="0" indent="0" algn="l">
              <a:buNone/>
            </a:pPr>
            <a:r>
              <a:rPr sz="1800" dirty="0">
                <a:latin typeface="Huawei Sans" panose="020C0503030203020204" pitchFamily="34" charset="0"/>
              </a:rPr>
              <a:t>If a DHCPv6 server and client are on different network segments, a DHCPv6 relay agent is required to obtain IPv6 addresses/prefixes and other network configuration parameters.</a:t>
            </a:r>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Working Process of a DHCPv6 Relay Agent</a:t>
            </a:r>
          </a:p>
        </p:txBody>
      </p:sp>
      <p:sp>
        <p:nvSpPr>
          <p:cNvPr id="4" name="内容占位符 2"/>
          <p:cNvSpPr txBox="1">
            <a:spLocks/>
          </p:cNvSpPr>
          <p:nvPr/>
        </p:nvSpPr>
        <p:spPr bwMode="gray">
          <a:xfrm>
            <a:off x="360196" y="1254617"/>
            <a:ext cx="11567947" cy="846575"/>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buNone/>
            </a:pPr>
            <a:endParaRPr lang="zh-CN" altLang="en-US" sz="2200" dirty="0">
              <a:latin typeface="Huawei Sans" panose="020C0503030203020204" pitchFamily="34" charset="0"/>
            </a:endParaRPr>
          </a:p>
        </p:txBody>
      </p:sp>
      <p:cxnSp>
        <p:nvCxnSpPr>
          <p:cNvPr id="7" name="直接连接符 6"/>
          <p:cNvCxnSpPr/>
          <p:nvPr/>
        </p:nvCxnSpPr>
        <p:spPr bwMode="gray">
          <a:xfrm flipH="1">
            <a:off x="739597" y="3462630"/>
            <a:ext cx="1" cy="220119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5846523" y="3489926"/>
            <a:ext cx="0" cy="217389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 name="TextBox 11"/>
          <p:cNvSpPr txBox="1"/>
          <p:nvPr/>
        </p:nvSpPr>
        <p:spPr bwMode="gray">
          <a:xfrm>
            <a:off x="356622" y="2680348"/>
            <a:ext cx="1785239" cy="276999"/>
          </a:xfrm>
          <a:prstGeom prst="rect">
            <a:avLst/>
          </a:prstGeom>
          <a:noFill/>
        </p:spPr>
        <p:txBody>
          <a:bodyPr wrap="square" rtlCol="0">
            <a:noAutofit/>
          </a:bodyPr>
          <a:lstStyle/>
          <a:p>
            <a:r>
              <a:rPr sz="1200" dirty="0">
                <a:latin typeface="Huawei Sans" panose="020C0503030203020204" pitchFamily="34" charset="0"/>
              </a:rPr>
              <a:t>DHCPv6 client</a:t>
            </a:r>
            <a:endParaRPr lang="zh-CN" altLang="en-US" sz="1200" dirty="0">
              <a:latin typeface="Huawei Sans" panose="020C0503030203020204" pitchFamily="34" charset="0"/>
            </a:endParaRPr>
          </a:p>
        </p:txBody>
      </p:sp>
      <p:sp>
        <p:nvSpPr>
          <p:cNvPr id="12" name="TextBox 12"/>
          <p:cNvSpPr txBox="1"/>
          <p:nvPr/>
        </p:nvSpPr>
        <p:spPr bwMode="gray">
          <a:xfrm>
            <a:off x="5016924" y="2685701"/>
            <a:ext cx="1365388" cy="276999"/>
          </a:xfrm>
          <a:prstGeom prst="rect">
            <a:avLst/>
          </a:prstGeom>
          <a:noFill/>
        </p:spPr>
        <p:txBody>
          <a:bodyPr wrap="square" rtlCol="0">
            <a:noAutofit/>
          </a:bodyPr>
          <a:lstStyle/>
          <a:p>
            <a:r>
              <a:rPr sz="1200" dirty="0">
                <a:latin typeface="Huawei Sans" panose="020C0503030203020204" pitchFamily="34" charset="0"/>
              </a:rPr>
              <a:t>DHCPv6 server</a:t>
            </a:r>
            <a:endParaRPr lang="zh-CN" altLang="en-US" sz="1200" dirty="0">
              <a:latin typeface="Huawei Sans" panose="020C0503030203020204" pitchFamily="34" charset="0"/>
            </a:endParaRPr>
          </a:p>
        </p:txBody>
      </p:sp>
      <p:cxnSp>
        <p:nvCxnSpPr>
          <p:cNvPr id="15" name="直接连接符 14"/>
          <p:cNvCxnSpPr/>
          <p:nvPr/>
        </p:nvCxnSpPr>
        <p:spPr bwMode="gray">
          <a:xfrm>
            <a:off x="3330554" y="3489926"/>
            <a:ext cx="0" cy="217389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1" name="TextBox 21"/>
          <p:cNvSpPr txBox="1"/>
          <p:nvPr/>
        </p:nvSpPr>
        <p:spPr bwMode="gray">
          <a:xfrm>
            <a:off x="2524791" y="2673871"/>
            <a:ext cx="2186263" cy="276999"/>
          </a:xfrm>
          <a:prstGeom prst="rect">
            <a:avLst/>
          </a:prstGeom>
          <a:noFill/>
        </p:spPr>
        <p:txBody>
          <a:bodyPr wrap="square" rtlCol="0">
            <a:noAutofit/>
          </a:bodyPr>
          <a:lstStyle/>
          <a:p>
            <a:r>
              <a:rPr sz="1200">
                <a:latin typeface="Huawei Sans" panose="020C0503030203020204" pitchFamily="34" charset="0"/>
              </a:rPr>
              <a:t>DHCPv6 relay agent</a:t>
            </a:r>
            <a:endParaRPr lang="zh-CN" altLang="en-US" sz="1200" dirty="0">
              <a:latin typeface="Huawei Sans" panose="020C0503030203020204" pitchFamily="34" charset="0"/>
            </a:endParaRPr>
          </a:p>
        </p:txBody>
      </p:sp>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76523" y="3033949"/>
            <a:ext cx="540000" cy="442800"/>
          </a:xfrm>
          <a:prstGeom prst="rect">
            <a:avLst/>
          </a:prstGeom>
        </p:spPr>
      </p:pic>
      <p:pic>
        <p:nvPicPr>
          <p:cNvPr id="23" name="图片 22" descr="PC.png"/>
          <p:cNvPicPr>
            <a:picLocks noChangeAspect="1"/>
          </p:cNvPicPr>
          <p:nvPr/>
        </p:nvPicPr>
        <p:blipFill>
          <a:blip r:embed="rId4" cstate="print"/>
          <a:stretch>
            <a:fillRect/>
          </a:stretch>
        </p:blipFill>
        <p:spPr bwMode="gray">
          <a:xfrm>
            <a:off x="470066" y="3039607"/>
            <a:ext cx="539063" cy="414000"/>
          </a:xfrm>
          <a:prstGeom prst="rect">
            <a:avLst/>
          </a:prstGeom>
        </p:spPr>
      </p:pic>
      <p:pic>
        <p:nvPicPr>
          <p:cNvPr id="24" name="图片 2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102435" y="3033949"/>
            <a:ext cx="540000" cy="442800"/>
          </a:xfrm>
          <a:prstGeom prst="rect">
            <a:avLst/>
          </a:prstGeom>
        </p:spPr>
      </p:pic>
      <p:sp>
        <p:nvSpPr>
          <p:cNvPr id="64" name="Oval 4"/>
          <p:cNvSpPr>
            <a:spLocks noChangeAspect="1"/>
          </p:cNvSpPr>
          <p:nvPr/>
        </p:nvSpPr>
        <p:spPr bwMode="gray">
          <a:xfrm>
            <a:off x="858441" y="371894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Straight Connector 73"/>
          <p:cNvCxnSpPr/>
          <p:nvPr/>
        </p:nvCxnSpPr>
        <p:spPr bwMode="gray">
          <a:xfrm>
            <a:off x="858441" y="4081604"/>
            <a:ext cx="2377578"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66" name="矩形 65"/>
          <p:cNvSpPr/>
          <p:nvPr/>
        </p:nvSpPr>
        <p:spPr bwMode="gray">
          <a:xfrm>
            <a:off x="1177694" y="3672138"/>
            <a:ext cx="1944535" cy="34562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DHCPv6 message</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4"/>
          <p:cNvSpPr>
            <a:spLocks noChangeAspect="1"/>
          </p:cNvSpPr>
          <p:nvPr/>
        </p:nvSpPr>
        <p:spPr bwMode="gray">
          <a:xfrm>
            <a:off x="3491923" y="401888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Straight Connector 73"/>
          <p:cNvCxnSpPr/>
          <p:nvPr/>
        </p:nvCxnSpPr>
        <p:spPr bwMode="gray">
          <a:xfrm>
            <a:off x="3491923" y="4381542"/>
            <a:ext cx="2258398"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81" name="矩形 80"/>
          <p:cNvSpPr/>
          <p:nvPr/>
        </p:nvSpPr>
        <p:spPr bwMode="gray">
          <a:xfrm>
            <a:off x="3767482" y="3972076"/>
            <a:ext cx="1944535" cy="34562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Relay-forward</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4"/>
          <p:cNvSpPr>
            <a:spLocks noChangeAspect="1"/>
          </p:cNvSpPr>
          <p:nvPr/>
        </p:nvSpPr>
        <p:spPr bwMode="gray">
          <a:xfrm>
            <a:off x="3491923" y="460769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Straight Connector 73"/>
          <p:cNvCxnSpPr/>
          <p:nvPr/>
        </p:nvCxnSpPr>
        <p:spPr bwMode="gray">
          <a:xfrm flipH="1">
            <a:off x="3489615" y="4986158"/>
            <a:ext cx="2222402"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84" name="矩形 83"/>
          <p:cNvSpPr/>
          <p:nvPr/>
        </p:nvSpPr>
        <p:spPr bwMode="gray">
          <a:xfrm>
            <a:off x="3767482" y="4560887"/>
            <a:ext cx="1944535" cy="34562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Relay-reply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4"/>
          <p:cNvSpPr>
            <a:spLocks noChangeAspect="1"/>
          </p:cNvSpPr>
          <p:nvPr/>
        </p:nvSpPr>
        <p:spPr bwMode="gray">
          <a:xfrm>
            <a:off x="858441" y="500403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Straight Connector 73"/>
          <p:cNvCxnSpPr/>
          <p:nvPr/>
        </p:nvCxnSpPr>
        <p:spPr bwMode="gray">
          <a:xfrm flipH="1">
            <a:off x="858441" y="5368843"/>
            <a:ext cx="237757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88" name="矩形 87"/>
          <p:cNvSpPr/>
          <p:nvPr/>
        </p:nvSpPr>
        <p:spPr bwMode="gray">
          <a:xfrm>
            <a:off x="1157900" y="4946862"/>
            <a:ext cx="1944535" cy="34562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DHCPv6 message</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占位符 2"/>
          <p:cNvSpPr txBox="1">
            <a:spLocks/>
          </p:cNvSpPr>
          <p:nvPr/>
        </p:nvSpPr>
        <p:spPr bwMode="gray">
          <a:xfrm>
            <a:off x="6341650" y="2195461"/>
            <a:ext cx="5400727" cy="417016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a:lnSpc>
                <a:spcPct val="125000"/>
              </a:lnSpc>
              <a:buFont typeface="+mj-lt"/>
              <a:buAutoNum type="arabicPeriod"/>
            </a:pPr>
            <a:r>
              <a:rPr sz="1400" dirty="0">
                <a:latin typeface="Huawei Sans" panose="020C0503030203020204" pitchFamily="34" charset="0"/>
              </a:rPr>
              <a:t>The DHCPv6 client sends a Request message to all DHCPv6 servers and the multicast address FF02::1:2 of the DHCPv6 relay agent.</a:t>
            </a:r>
          </a:p>
          <a:p>
            <a:pPr marL="342900" indent="-342900" algn="l">
              <a:lnSpc>
                <a:spcPct val="125000"/>
              </a:lnSpc>
              <a:buFont typeface="+mj-lt"/>
              <a:buAutoNum type="arabicPeriod"/>
            </a:pPr>
            <a:r>
              <a:rPr sz="1400" dirty="0">
                <a:latin typeface="Huawei Sans" panose="020C0503030203020204" pitchFamily="34" charset="0"/>
              </a:rPr>
              <a:t>After receiving the message, the DHCPv6 relay agent encapsulates it in the Relay Message option of a Relay-forward message and sends the Relay-forward message to the DHCPv6 server or next-hop relay agent.</a:t>
            </a:r>
          </a:p>
          <a:p>
            <a:pPr marL="342900" indent="-342900" algn="l">
              <a:lnSpc>
                <a:spcPct val="125000"/>
              </a:lnSpc>
              <a:buFont typeface="+mj-lt"/>
              <a:buAutoNum type="arabicPeriod"/>
            </a:pPr>
            <a:r>
              <a:rPr sz="1400" dirty="0">
                <a:latin typeface="Huawei Sans" panose="020C0503030203020204" pitchFamily="34" charset="0"/>
              </a:rPr>
              <a:t>The DHCPv6 server obtains the client's request from the Relay-forward message and selects an IPv6 address and other configuration parameters. The server then sends a Relay-reply message to the DHCPv6 relay agent.</a:t>
            </a:r>
          </a:p>
          <a:p>
            <a:pPr marL="342900" indent="-342900" algn="l">
              <a:lnSpc>
                <a:spcPct val="125000"/>
              </a:lnSpc>
              <a:buFont typeface="+mj-lt"/>
              <a:buAutoNum type="arabicPeriod"/>
            </a:pPr>
            <a:r>
              <a:rPr sz="1400" dirty="0">
                <a:latin typeface="Huawei Sans" panose="020C0503030203020204" pitchFamily="34" charset="0"/>
              </a:rPr>
              <a:t>The DHCPv6 relay agent obtains the server's reply message from the Relay-reply message and forwards the reply message to the DHCPv6 client.</a:t>
            </a:r>
            <a:endParaRPr lang="zh-CN" altLang="en-US" sz="1200" dirty="0">
              <a:latin typeface="Huawei Sans" panose="020C0503030203020204" pitchFamily="34" charset="0"/>
            </a:endParaRPr>
          </a:p>
        </p:txBody>
      </p:sp>
    </p:spTree>
    <p:extLst>
      <p:ext uri="{BB962C8B-B14F-4D97-AF65-F5344CB8AC3E}">
        <p14:creationId xmlns:p14="http://schemas.microsoft.com/office/powerpoint/2010/main" val="21529720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22"/>
          <p:cNvSpPr>
            <a:spLocks noChangeShapeType="1"/>
          </p:cNvSpPr>
          <p:nvPr/>
        </p:nvSpPr>
        <p:spPr bwMode="gray">
          <a:xfrm flipV="1">
            <a:off x="3899665" y="3446064"/>
            <a:ext cx="3600400" cy="0"/>
          </a:xfrm>
          <a:prstGeom prst="line">
            <a:avLst/>
          </a:prstGeom>
          <a:noFill/>
          <a:ln w="28575">
            <a:solidFill>
              <a:schemeClr val="tx1"/>
            </a:solidFill>
            <a:round/>
            <a:headEnd/>
            <a:tailEnd/>
          </a:ln>
          <a:effectLst/>
        </p:spPr>
        <p:txBody>
          <a:bodyPr wrap="square"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endParaRPr lang="zh-CN" altLang="en-US" sz="200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marL="0" indent="0">
              <a:buNone/>
            </a:pPr>
            <a:r>
              <a:rPr sz="1800" dirty="0">
                <a:latin typeface="Huawei Sans" panose="020C0503030203020204" pitchFamily="34" charset="0"/>
              </a:rPr>
              <a:t>In some scenarios, for example, when a DHCPv6 client is powered off, goes offline, or roams, it sends a Confirm message to confirm whether its IPv6 address is available. If the client confirms that the address is valid, the server responds. If the server does not respond, the client needs to restart the address application process.</a:t>
            </a:r>
          </a:p>
          <a:p>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DHCPv6 Address Confirmation</a:t>
            </a:r>
          </a:p>
        </p:txBody>
      </p:sp>
      <p:sp>
        <p:nvSpPr>
          <p:cNvPr id="4" name="内容占位符 2"/>
          <p:cNvSpPr txBox="1">
            <a:spLocks/>
          </p:cNvSpPr>
          <p:nvPr/>
        </p:nvSpPr>
        <p:spPr bwMode="gray">
          <a:xfrm>
            <a:off x="652462" y="1376363"/>
            <a:ext cx="10769475" cy="972699"/>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endParaRPr lang="zh-CN" altLang="en-US" sz="2200" dirty="0">
              <a:latin typeface="Huawei Sans" panose="020C0503030203020204" pitchFamily="34" charset="0"/>
            </a:endParaRPr>
          </a:p>
        </p:txBody>
      </p:sp>
      <p:cxnSp>
        <p:nvCxnSpPr>
          <p:cNvPr id="19" name="直接连接符 18"/>
          <p:cNvCxnSpPr/>
          <p:nvPr/>
        </p:nvCxnSpPr>
        <p:spPr bwMode="gray">
          <a:xfrm>
            <a:off x="3899664" y="3665747"/>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7500064" y="3665747"/>
            <a:ext cx="0" cy="24738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1" name="TextBox 26"/>
          <p:cNvSpPr txBox="1"/>
          <p:nvPr/>
        </p:nvSpPr>
        <p:spPr bwMode="gray">
          <a:xfrm>
            <a:off x="3447325" y="2894735"/>
            <a:ext cx="1869201"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22" name="TextBox 27"/>
          <p:cNvSpPr txBox="1"/>
          <p:nvPr/>
        </p:nvSpPr>
        <p:spPr bwMode="gray">
          <a:xfrm>
            <a:off x="6803072" y="2922422"/>
            <a:ext cx="1702967"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30064" y="3210159"/>
            <a:ext cx="540000" cy="442800"/>
          </a:xfrm>
          <a:prstGeom prst="rect">
            <a:avLst/>
          </a:prstGeom>
        </p:spPr>
      </p:pic>
      <p:pic>
        <p:nvPicPr>
          <p:cNvPr id="24" name="图片 23" descr="PC.png"/>
          <p:cNvPicPr>
            <a:picLocks noChangeAspect="1"/>
          </p:cNvPicPr>
          <p:nvPr/>
        </p:nvPicPr>
        <p:blipFill>
          <a:blip r:embed="rId4" cstate="print"/>
          <a:stretch>
            <a:fillRect/>
          </a:stretch>
        </p:blipFill>
        <p:spPr bwMode="gray">
          <a:xfrm>
            <a:off x="3620518" y="3222714"/>
            <a:ext cx="539063" cy="414000"/>
          </a:xfrm>
          <a:prstGeom prst="rect">
            <a:avLst/>
          </a:prstGeom>
        </p:spPr>
      </p:pic>
      <p:sp>
        <p:nvSpPr>
          <p:cNvPr id="25" name="Oval 4"/>
          <p:cNvSpPr>
            <a:spLocks noChangeAspect="1"/>
          </p:cNvSpPr>
          <p:nvPr/>
        </p:nvSpPr>
        <p:spPr bwMode="gray">
          <a:xfrm>
            <a:off x="5050288" y="397475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Straight Connector 73"/>
          <p:cNvCxnSpPr/>
          <p:nvPr/>
        </p:nvCxnSpPr>
        <p:spPr bwMode="gray">
          <a:xfrm>
            <a:off x="4156370" y="4307636"/>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7" name="矩形 26"/>
          <p:cNvSpPr/>
          <p:nvPr/>
        </p:nvSpPr>
        <p:spPr bwMode="gray">
          <a:xfrm>
            <a:off x="5446303" y="3921990"/>
            <a:ext cx="1006607" cy="30476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dirty="0">
                <a:solidFill>
                  <a:srgbClr val="1D1D1A"/>
                </a:solidFill>
                <a:latin typeface="Huawei Sans" panose="020C0503030203020204" pitchFamily="34" charset="0"/>
              </a:rPr>
              <a:t>Confirm</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bwMode="gray">
          <a:xfrm>
            <a:off x="4111776" y="5139178"/>
            <a:ext cx="3204649" cy="380443"/>
            <a:chOff x="5471310" y="4987046"/>
            <a:chExt cx="3204649" cy="380443"/>
          </a:xfrm>
        </p:grpSpPr>
        <p:cxnSp>
          <p:nvCxnSpPr>
            <p:cNvPr id="29" name="Straight Connector 73"/>
            <p:cNvCxnSpPr/>
            <p:nvPr/>
          </p:nvCxnSpPr>
          <p:spPr bwMode="gray">
            <a:xfrm flipH="1">
              <a:off x="5471310" y="5367489"/>
              <a:ext cx="320464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0" name="Oval 4"/>
            <p:cNvSpPr>
              <a:spLocks noChangeAspect="1"/>
            </p:cNvSpPr>
            <p:nvPr/>
          </p:nvSpPr>
          <p:spPr bwMode="gray">
            <a:xfrm>
              <a:off x="6424060" y="50070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6820075" y="498704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89201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ine 22"/>
          <p:cNvSpPr>
            <a:spLocks noChangeShapeType="1"/>
          </p:cNvSpPr>
          <p:nvPr/>
        </p:nvSpPr>
        <p:spPr bwMode="gray">
          <a:xfrm flipV="1">
            <a:off x="4023252" y="3110391"/>
            <a:ext cx="3600400" cy="0"/>
          </a:xfrm>
          <a:prstGeom prst="line">
            <a:avLst/>
          </a:prstGeom>
          <a:noFill/>
          <a:ln w="28575">
            <a:solidFill>
              <a:schemeClr val="tx1"/>
            </a:solidFill>
            <a:round/>
            <a:headEnd/>
            <a:tailEnd/>
          </a:ln>
          <a:effectLst/>
        </p:spPr>
        <p:txBody>
          <a:bodyPr wrap="square"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endParaRPr lang="zh-CN" altLang="en-US" sz="200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A DHCPv6 client performs DAD on an allocated address before using the address. If DAD detects an address conflict, the client sends a Decline message to notify the server that it does not use the address.</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DHCPv6 DAD</a:t>
            </a:r>
          </a:p>
        </p:txBody>
      </p:sp>
      <p:cxnSp>
        <p:nvCxnSpPr>
          <p:cNvPr id="17" name="直接连接符 16"/>
          <p:cNvCxnSpPr>
            <a:stCxn id="22" idx="2"/>
          </p:cNvCxnSpPr>
          <p:nvPr/>
        </p:nvCxnSpPr>
        <p:spPr bwMode="gray">
          <a:xfrm>
            <a:off x="4016617" y="3297334"/>
            <a:ext cx="0" cy="248928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21" idx="2"/>
          </p:cNvCxnSpPr>
          <p:nvPr/>
        </p:nvCxnSpPr>
        <p:spPr bwMode="gray">
          <a:xfrm flipH="1">
            <a:off x="7623652" y="3313578"/>
            <a:ext cx="0" cy="247304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 name="TextBox 26"/>
          <p:cNvSpPr txBox="1"/>
          <p:nvPr/>
        </p:nvSpPr>
        <p:spPr bwMode="gray">
          <a:xfrm>
            <a:off x="3577333" y="2578942"/>
            <a:ext cx="1848542"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20" name="TextBox 27"/>
          <p:cNvSpPr txBox="1"/>
          <p:nvPr/>
        </p:nvSpPr>
        <p:spPr bwMode="gray">
          <a:xfrm>
            <a:off x="6931243" y="2606629"/>
            <a:ext cx="1684145"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59620" y="2906177"/>
            <a:ext cx="534032" cy="407401"/>
          </a:xfrm>
          <a:prstGeom prst="rect">
            <a:avLst/>
          </a:prstGeom>
        </p:spPr>
      </p:pic>
      <p:pic>
        <p:nvPicPr>
          <p:cNvPr id="22" name="图片 21" descr="PC.png"/>
          <p:cNvPicPr>
            <a:picLocks noChangeAspect="1"/>
          </p:cNvPicPr>
          <p:nvPr/>
        </p:nvPicPr>
        <p:blipFill>
          <a:blip r:embed="rId4" cstate="print"/>
          <a:stretch>
            <a:fillRect/>
          </a:stretch>
        </p:blipFill>
        <p:spPr bwMode="gray">
          <a:xfrm>
            <a:off x="3750064" y="2887910"/>
            <a:ext cx="533105" cy="409424"/>
          </a:xfrm>
          <a:prstGeom prst="rect">
            <a:avLst/>
          </a:prstGeom>
        </p:spPr>
      </p:pic>
      <p:sp>
        <p:nvSpPr>
          <p:cNvPr id="23" name="Oval 4"/>
          <p:cNvSpPr>
            <a:spLocks noChangeAspect="1"/>
          </p:cNvSpPr>
          <p:nvPr/>
        </p:nvSpPr>
        <p:spPr bwMode="gray">
          <a:xfrm>
            <a:off x="5176660" y="3624509"/>
            <a:ext cx="249215" cy="24921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Straight Connector 73"/>
          <p:cNvCxnSpPr/>
          <p:nvPr/>
        </p:nvCxnSpPr>
        <p:spPr bwMode="gray">
          <a:xfrm>
            <a:off x="4315377" y="3954608"/>
            <a:ext cx="3169232"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5" name="矩形 24"/>
          <p:cNvSpPr/>
          <p:nvPr/>
        </p:nvSpPr>
        <p:spPr bwMode="gray">
          <a:xfrm>
            <a:off x="5581017" y="3593326"/>
            <a:ext cx="995481" cy="28039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Decline</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4270783" y="4816564"/>
            <a:ext cx="3169230" cy="350029"/>
            <a:chOff x="5471310" y="4987046"/>
            <a:chExt cx="3204649" cy="380443"/>
          </a:xfrm>
        </p:grpSpPr>
        <p:cxnSp>
          <p:nvCxnSpPr>
            <p:cNvPr id="27" name="Straight Connector 73"/>
            <p:cNvCxnSpPr/>
            <p:nvPr/>
          </p:nvCxnSpPr>
          <p:spPr bwMode="gray">
            <a:xfrm flipH="1">
              <a:off x="5471310" y="5367489"/>
              <a:ext cx="320464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8" name="Oval 4"/>
            <p:cNvSpPr>
              <a:spLocks noChangeAspect="1"/>
            </p:cNvSpPr>
            <p:nvPr/>
          </p:nvSpPr>
          <p:spPr bwMode="gray">
            <a:xfrm>
              <a:off x="6424060" y="50070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6820075" y="498704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766309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Line 22"/>
          <p:cNvSpPr>
            <a:spLocks noChangeShapeType="1"/>
          </p:cNvSpPr>
          <p:nvPr/>
        </p:nvSpPr>
        <p:spPr bwMode="gray">
          <a:xfrm flipV="1">
            <a:off x="4357497" y="3028504"/>
            <a:ext cx="3600400" cy="0"/>
          </a:xfrm>
          <a:prstGeom prst="line">
            <a:avLst/>
          </a:prstGeom>
          <a:noFill/>
          <a:ln w="28575">
            <a:solidFill>
              <a:schemeClr val="tx1"/>
            </a:solidFill>
            <a:round/>
            <a:headEnd/>
            <a:tailEnd/>
          </a:ln>
          <a:effectLst/>
        </p:spPr>
        <p:txBody>
          <a:bodyPr wrap="square"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endParaRPr lang="zh-CN" altLang="en-US" sz="200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When a DHCPv6 client does not need to use an address, it sends a Release message to a server, requesting address release.</a:t>
            </a:r>
            <a:endParaRPr lang="zh-CN" altLang="en-US" sz="2000" dirty="0">
              <a:latin typeface="Huawei Sans" panose="020C0503030203020204" pitchFamily="34" charset="0"/>
            </a:endParaRP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DHCPv6 Address Release</a:t>
            </a:r>
          </a:p>
        </p:txBody>
      </p:sp>
      <p:cxnSp>
        <p:nvCxnSpPr>
          <p:cNvPr id="20" name="直接连接符 19"/>
          <p:cNvCxnSpPr>
            <a:stCxn id="25" idx="2"/>
          </p:cNvCxnSpPr>
          <p:nvPr/>
        </p:nvCxnSpPr>
        <p:spPr bwMode="gray">
          <a:xfrm>
            <a:off x="4350862" y="3234144"/>
            <a:ext cx="0" cy="248928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24" idx="2"/>
          </p:cNvCxnSpPr>
          <p:nvPr/>
        </p:nvCxnSpPr>
        <p:spPr bwMode="gray">
          <a:xfrm flipH="1">
            <a:off x="7957897" y="3250388"/>
            <a:ext cx="0" cy="247304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TextBox 26"/>
          <p:cNvSpPr txBox="1"/>
          <p:nvPr/>
        </p:nvSpPr>
        <p:spPr bwMode="gray">
          <a:xfrm>
            <a:off x="3761914" y="2461618"/>
            <a:ext cx="1848542" cy="276999"/>
          </a:xfrm>
          <a:prstGeom prst="rect">
            <a:avLst/>
          </a:prstGeom>
          <a:noFill/>
        </p:spPr>
        <p:txBody>
          <a:bodyPr wrap="square" rtlCol="0">
            <a:noAutofit/>
          </a:bodyPr>
          <a:lstStyle/>
          <a:p>
            <a:r>
              <a:rPr sz="1200">
                <a:latin typeface="Huawei Sans" panose="020C0503030203020204" pitchFamily="34" charset="0"/>
              </a:rPr>
              <a:t>DHCPv6 client</a:t>
            </a:r>
            <a:endParaRPr lang="zh-CN" altLang="en-US" sz="1200" dirty="0">
              <a:latin typeface="Huawei Sans" panose="020C0503030203020204" pitchFamily="34" charset="0"/>
            </a:endParaRPr>
          </a:p>
        </p:txBody>
      </p:sp>
      <p:sp>
        <p:nvSpPr>
          <p:cNvPr id="23" name="TextBox 27"/>
          <p:cNvSpPr txBox="1"/>
          <p:nvPr/>
        </p:nvSpPr>
        <p:spPr bwMode="gray">
          <a:xfrm>
            <a:off x="7286444" y="2489305"/>
            <a:ext cx="1684145" cy="276999"/>
          </a:xfrm>
          <a:prstGeom prst="rect">
            <a:avLst/>
          </a:prstGeom>
          <a:noFill/>
        </p:spPr>
        <p:txBody>
          <a:bodyPr wrap="square" rtlCol="0">
            <a:noAutofit/>
          </a:bodyPr>
          <a:lstStyle/>
          <a:p>
            <a:r>
              <a:rPr sz="1200">
                <a:latin typeface="Huawei Sans" panose="020C0503030203020204" pitchFamily="34" charset="0"/>
              </a:rPr>
              <a:t>DHCPv6 server</a:t>
            </a:r>
            <a:endParaRPr lang="zh-CN" altLang="en-US" sz="1200" dirty="0">
              <a:latin typeface="Huawei Sans" panose="020C0503030203020204" pitchFamily="34" charset="0"/>
            </a:endParaRPr>
          </a:p>
        </p:txBody>
      </p:sp>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93865" y="2842987"/>
            <a:ext cx="534032" cy="407401"/>
          </a:xfrm>
          <a:prstGeom prst="rect">
            <a:avLst/>
          </a:prstGeom>
        </p:spPr>
      </p:pic>
      <p:pic>
        <p:nvPicPr>
          <p:cNvPr id="25" name="图片 24" descr="PC.png"/>
          <p:cNvPicPr>
            <a:picLocks noChangeAspect="1"/>
          </p:cNvPicPr>
          <p:nvPr/>
        </p:nvPicPr>
        <p:blipFill>
          <a:blip r:embed="rId4" cstate="print"/>
          <a:stretch>
            <a:fillRect/>
          </a:stretch>
        </p:blipFill>
        <p:spPr bwMode="gray">
          <a:xfrm>
            <a:off x="4084309" y="2824720"/>
            <a:ext cx="533105" cy="409424"/>
          </a:xfrm>
          <a:prstGeom prst="rect">
            <a:avLst/>
          </a:prstGeom>
        </p:spPr>
      </p:pic>
      <p:sp>
        <p:nvSpPr>
          <p:cNvPr id="26" name="Oval 4"/>
          <p:cNvSpPr>
            <a:spLocks noChangeAspect="1"/>
          </p:cNvSpPr>
          <p:nvPr/>
        </p:nvSpPr>
        <p:spPr bwMode="gray">
          <a:xfrm>
            <a:off x="5510905" y="3561319"/>
            <a:ext cx="249215" cy="24921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Straight Connector 73"/>
          <p:cNvCxnSpPr/>
          <p:nvPr/>
        </p:nvCxnSpPr>
        <p:spPr bwMode="gray">
          <a:xfrm>
            <a:off x="4649622" y="3891418"/>
            <a:ext cx="3169232"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8" name="矩形 27"/>
          <p:cNvSpPr/>
          <p:nvPr/>
        </p:nvSpPr>
        <p:spPr bwMode="gray">
          <a:xfrm>
            <a:off x="5915262" y="3530136"/>
            <a:ext cx="995481" cy="28039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Release</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8"/>
          <p:cNvGrpSpPr/>
          <p:nvPr/>
        </p:nvGrpSpPr>
        <p:grpSpPr bwMode="gray">
          <a:xfrm>
            <a:off x="4605028" y="4753374"/>
            <a:ext cx="3169230" cy="350029"/>
            <a:chOff x="5471310" y="4987046"/>
            <a:chExt cx="3204649" cy="380443"/>
          </a:xfrm>
        </p:grpSpPr>
        <p:cxnSp>
          <p:nvCxnSpPr>
            <p:cNvPr id="30" name="Straight Connector 73"/>
            <p:cNvCxnSpPr/>
            <p:nvPr/>
          </p:nvCxnSpPr>
          <p:spPr bwMode="gray">
            <a:xfrm flipH="1">
              <a:off x="5471310" y="5367489"/>
              <a:ext cx="3204649"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1" name="Oval 4"/>
            <p:cNvSpPr>
              <a:spLocks noChangeAspect="1"/>
            </p:cNvSpPr>
            <p:nvPr/>
          </p:nvSpPr>
          <p:spPr bwMode="gray">
            <a:xfrm>
              <a:off x="6424060" y="50070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6820075" y="4987046"/>
              <a:ext cx="1006606" cy="2919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600">
                  <a:solidFill>
                    <a:srgbClr val="1D1D1A"/>
                  </a:solidFill>
                  <a:latin typeface="Huawei Sans" panose="020C0503030203020204" pitchFamily="34" charset="0"/>
                </a:rPr>
                <a:t>Reply</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981197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DHCPv6 Message Summary</a:t>
            </a:r>
            <a:endParaRPr lang="zh-CN" altLang="en-US" dirty="0">
              <a:latin typeface="Huawei Sans" panose="020C0503030203020204" pitchFamily="34" charset="0"/>
            </a:endParaRPr>
          </a:p>
        </p:txBody>
      </p:sp>
      <p:graphicFrame>
        <p:nvGraphicFramePr>
          <p:cNvPr id="4" name="内容占位符 4"/>
          <p:cNvGraphicFramePr>
            <a:graphicFrameLocks/>
          </p:cNvGraphicFramePr>
          <p:nvPr>
            <p:extLst>
              <p:ext uri="{D42A27DB-BD31-4B8C-83A1-F6EECF244321}">
                <p14:modId xmlns:p14="http://schemas.microsoft.com/office/powerpoint/2010/main" val="3552240299"/>
              </p:ext>
            </p:extLst>
          </p:nvPr>
        </p:nvGraphicFramePr>
        <p:xfrm>
          <a:off x="773461" y="1339014"/>
          <a:ext cx="10331224" cy="4635456"/>
        </p:xfrm>
        <a:graphic>
          <a:graphicData uri="http://schemas.openxmlformats.org/drawingml/2006/table">
            <a:tbl>
              <a:tblPr firstRow="1" bandRow="1">
                <a:tableStyleId>{5C22544A-7EE6-4342-B048-85BDC9FD1C3A}</a:tableStyleId>
              </a:tblPr>
              <a:tblGrid>
                <a:gridCol w="1477370">
                  <a:extLst>
                    <a:ext uri="{9D8B030D-6E8A-4147-A177-3AD203B41FA5}">
                      <a16:colId xmlns:a16="http://schemas.microsoft.com/office/drawing/2014/main" val="20000"/>
                    </a:ext>
                  </a:extLst>
                </a:gridCol>
                <a:gridCol w="8853854">
                  <a:extLst>
                    <a:ext uri="{9D8B030D-6E8A-4147-A177-3AD203B41FA5}">
                      <a16:colId xmlns:a16="http://schemas.microsoft.com/office/drawing/2014/main" val="20001"/>
                    </a:ext>
                  </a:extLst>
                </a:gridCol>
              </a:tblGrid>
              <a:tr h="306190">
                <a:tc>
                  <a:txBody>
                    <a:bodyPr/>
                    <a:lstStyle/>
                    <a:p>
                      <a:pPr marL="0" algn="ctr" defTabSz="914400" rtl="0" eaLnBrk="1" latinLnBrk="0" hangingPunct="1">
                        <a:lnSpc>
                          <a:spcPct val="100000"/>
                        </a:lnSpc>
                        <a:spcAft>
                          <a:spcPts val="0"/>
                        </a:spcAft>
                      </a:pPr>
                      <a:r>
                        <a:rPr sz="1200" dirty="0">
                          <a:solidFill>
                            <a:schemeClr val="bg1"/>
                          </a:solidFill>
                          <a:latin typeface="Huawei Sans" panose="020C0503030203020204" pitchFamily="34" charset="0"/>
                        </a:rPr>
                        <a:t>Message Type</a:t>
                      </a: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400" rtl="0" eaLnBrk="1" latinLnBrk="0" hangingPunct="1">
                        <a:lnSpc>
                          <a:spcPct val="100000"/>
                        </a:lnSpc>
                        <a:spcAft>
                          <a:spcPts val="0"/>
                        </a:spcAft>
                      </a:pPr>
                      <a:r>
                        <a:rPr sz="1200" dirty="0">
                          <a:solidFill>
                            <a:schemeClr val="bg1"/>
                          </a:solidFill>
                          <a:latin typeface="Huawei Sans" panose="020C0503030203020204" pitchFamily="34" charset="0"/>
                        </a:rPr>
                        <a:t>Function</a:t>
                      </a: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403404">
                <a:tc>
                  <a:txBody>
                    <a:bodyPr/>
                    <a:lstStyle/>
                    <a:p>
                      <a:pPr marL="0" algn="ctr" defTabSz="914400" rtl="0" eaLnBrk="1" latinLnBrk="0" hangingPunct="1">
                        <a:lnSpc>
                          <a:spcPct val="100000"/>
                        </a:lnSpc>
                        <a:spcAft>
                          <a:spcPts val="0"/>
                        </a:spcAft>
                      </a:pPr>
                      <a:r>
                        <a:rPr sz="1200">
                          <a:solidFill>
                            <a:schemeClr val="dk1"/>
                          </a:solidFill>
                          <a:latin typeface="Huawei Sans" panose="020C0503030203020204" pitchFamily="34" charset="0"/>
                        </a:rPr>
                        <a:t>Solicit</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algn="l" defTabSz="914400" rtl="0" eaLnBrk="1" latinLnBrk="0" hangingPunct="1">
                        <a:lnSpc>
                          <a:spcPct val="100000"/>
                        </a:lnSpc>
                        <a:spcAft>
                          <a:spcPts val="0"/>
                        </a:spcAft>
                      </a:pPr>
                      <a:r>
                        <a:rPr sz="1200">
                          <a:solidFill>
                            <a:schemeClr val="dk1"/>
                          </a:solidFill>
                          <a:latin typeface="Huawei Sans" panose="020C0503030203020204" pitchFamily="34" charset="0"/>
                        </a:rPr>
                        <a:t>A DHCPv6 client sends a Solicit message to request a DHCPv6 server to allocate an IPv6 address/prefix and network configuration parameters.</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15713">
                <a:tc>
                  <a:txBody>
                    <a:bodyPr/>
                    <a:lstStyle/>
                    <a:p>
                      <a:pPr marL="0" algn="ctr" defTabSz="914400" rtl="0" eaLnBrk="1" latinLnBrk="0" hangingPunct="1">
                        <a:lnSpc>
                          <a:spcPct val="100000"/>
                        </a:lnSpc>
                        <a:spcAft>
                          <a:spcPts val="0"/>
                        </a:spcAft>
                      </a:pPr>
                      <a:r>
                        <a:rPr sz="1200">
                          <a:solidFill>
                            <a:schemeClr val="dk1"/>
                          </a:solidFill>
                          <a:latin typeface="Huawei Sans" panose="020C0503030203020204" pitchFamily="34" charset="0"/>
                        </a:rPr>
                        <a:t>Advertise</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algn="l" defTabSz="914400" rtl="0" eaLnBrk="1" latinLnBrk="0" hangingPunct="1">
                        <a:lnSpc>
                          <a:spcPct val="100000"/>
                        </a:lnSpc>
                        <a:spcAft>
                          <a:spcPts val="0"/>
                        </a:spcAft>
                      </a:pPr>
                      <a:r>
                        <a:rPr sz="1200">
                          <a:solidFill>
                            <a:schemeClr val="dk1"/>
                          </a:solidFill>
                          <a:latin typeface="Huawei Sans" panose="020C0503030203020204" pitchFamily="34" charset="0"/>
                        </a:rPr>
                        <a:t>A DHCPv6 server sends an Advertise message to a DHCPv6 client, notifying the client of the IPv6 addresses/prefixes and network configuration parameters that can be allocated.</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25402">
                <a:tc>
                  <a:txBody>
                    <a:bodyPr/>
                    <a:lstStyle/>
                    <a:p>
                      <a:pPr marL="0" algn="ctr" defTabSz="914400" rtl="0" eaLnBrk="1" latinLnBrk="0" hangingPunct="1">
                        <a:lnSpc>
                          <a:spcPct val="100000"/>
                        </a:lnSpc>
                        <a:spcAft>
                          <a:spcPts val="0"/>
                        </a:spcAft>
                      </a:pPr>
                      <a:r>
                        <a:rPr sz="1200">
                          <a:solidFill>
                            <a:schemeClr val="dk1"/>
                          </a:solidFill>
                          <a:latin typeface="Huawei Sans" panose="020C0503030203020204" pitchFamily="34" charset="0"/>
                        </a:rPr>
                        <a:t>Request</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algn="l" defTabSz="914400" rtl="0" eaLnBrk="1" latinLnBrk="0" hangingPunct="1">
                        <a:lnSpc>
                          <a:spcPct val="100000"/>
                        </a:lnSpc>
                        <a:spcAft>
                          <a:spcPts val="0"/>
                        </a:spcAft>
                      </a:pPr>
                      <a:r>
                        <a:rPr sz="1200">
                          <a:solidFill>
                            <a:schemeClr val="dk1"/>
                          </a:solidFill>
                          <a:latin typeface="Huawei Sans" panose="020C0503030203020204" pitchFamily="34" charset="0"/>
                        </a:rPr>
                        <a:t>If a DHCPv6 client receives Advertise messages from multiple DHCPv6 servers, it selects a server based on the sequence in which the messages are received and the server priorities. The client then sends a Request message to the server, requesting an IPv6 address/prefix and network configuration parameters.</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09615">
                <a:tc>
                  <a:txBody>
                    <a:bodyPr/>
                    <a:lstStyle/>
                    <a:p>
                      <a:pPr marL="0" algn="ctr" defTabSz="914400" rtl="0" eaLnBrk="1" latinLnBrk="0" hangingPunct="1">
                        <a:lnSpc>
                          <a:spcPct val="100000"/>
                        </a:lnSpc>
                        <a:spcAft>
                          <a:spcPts val="0"/>
                        </a:spcAft>
                      </a:pPr>
                      <a:r>
                        <a:rPr sz="1200">
                          <a:solidFill>
                            <a:schemeClr val="dk1"/>
                          </a:solidFill>
                          <a:latin typeface="Huawei Sans" panose="020C0503030203020204" pitchFamily="34" charset="0"/>
                        </a:rPr>
                        <a:t>Reply</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algn="l" defTabSz="914400" rtl="0" eaLnBrk="1" latinLnBrk="0" hangingPunct="1">
                        <a:lnSpc>
                          <a:spcPct val="100000"/>
                        </a:lnSpc>
                        <a:spcAft>
                          <a:spcPts val="0"/>
                        </a:spcAft>
                      </a:pPr>
                      <a:r>
                        <a:rPr sz="1200">
                          <a:solidFill>
                            <a:schemeClr val="dk1"/>
                          </a:solidFill>
                          <a:latin typeface="Huawei Sans" panose="020C0503030203020204" pitchFamily="34" charset="0"/>
                        </a:rPr>
                        <a:t>A DHCPv6 server responds with a Reply message, which contains the allocated IPv6 address/prefix and network configuration parameters.</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580293">
                <a:tc>
                  <a:txBody>
                    <a:bodyPr/>
                    <a:lstStyle/>
                    <a:p>
                      <a:pPr marL="0" algn="ctr" defTabSz="914400" rtl="0" eaLnBrk="1" latinLnBrk="0" hangingPunct="1">
                        <a:lnSpc>
                          <a:spcPct val="100000"/>
                        </a:lnSpc>
                        <a:spcAft>
                          <a:spcPts val="0"/>
                        </a:spcAft>
                      </a:pPr>
                      <a:r>
                        <a:rPr sz="1200" dirty="0">
                          <a:solidFill>
                            <a:schemeClr val="dk1"/>
                          </a:solidFill>
                          <a:latin typeface="Huawei Sans" panose="020C0503030203020204" pitchFamily="34" charset="0"/>
                        </a:rPr>
                        <a:t>Information-</a:t>
                      </a:r>
                      <a:r>
                        <a:rPr lang="en-US" altLang="zh-CN" sz="1200" dirty="0">
                          <a:solidFill>
                            <a:schemeClr val="dk1"/>
                          </a:solidFill>
                          <a:latin typeface="Huawei Sans" panose="020C0503030203020204" pitchFamily="34" charset="0"/>
                        </a:rPr>
                        <a:t>r</a:t>
                      </a:r>
                      <a:r>
                        <a:rPr sz="1200" dirty="0">
                          <a:solidFill>
                            <a:schemeClr val="dk1"/>
                          </a:solidFill>
                          <a:latin typeface="Huawei Sans" panose="020C0503030203020204" pitchFamily="34" charset="0"/>
                        </a:rPr>
                        <a:t>equest</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algn="l" defTabSz="914400" rtl="0" eaLnBrk="1" latinLnBrk="0" hangingPunct="1">
                        <a:lnSpc>
                          <a:spcPct val="100000"/>
                        </a:lnSpc>
                        <a:spcAft>
                          <a:spcPts val="0"/>
                        </a:spcAft>
                      </a:pPr>
                      <a:r>
                        <a:rPr sz="1200">
                          <a:solidFill>
                            <a:schemeClr val="dk1"/>
                          </a:solidFill>
                          <a:latin typeface="Huawei Sans" panose="020C0503030203020204" pitchFamily="34" charset="0"/>
                        </a:rPr>
                        <a:t>A DHCPv6 client multicasts an Information-request message with the Option Request option to DHCPv6 servers. This option specifies the configuration parameters that the client needs to obtain from a DHCPv6 server.</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501161">
                <a:tc>
                  <a:txBody>
                    <a:bodyPr/>
                    <a:lstStyle/>
                    <a:p>
                      <a:pPr marL="0" algn="ctr" defTabSz="914400" rtl="0" eaLnBrk="1" latinLnBrk="0" hangingPunct="1">
                        <a:lnSpc>
                          <a:spcPct val="100000"/>
                        </a:lnSpc>
                        <a:spcAft>
                          <a:spcPts val="0"/>
                        </a:spcAft>
                      </a:pPr>
                      <a:r>
                        <a:rPr sz="1200">
                          <a:solidFill>
                            <a:schemeClr val="dk1"/>
                          </a:solidFill>
                          <a:latin typeface="Huawei Sans" panose="020C0503030203020204" pitchFamily="34" charset="0"/>
                        </a:rPr>
                        <a:t>Renew</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algn="l" defTabSz="914400" rtl="0" eaLnBrk="1" latinLnBrk="0" hangingPunct="1">
                        <a:lnSpc>
                          <a:spcPct val="100000"/>
                        </a:lnSpc>
                        <a:spcAft>
                          <a:spcPts val="0"/>
                        </a:spcAft>
                      </a:pPr>
                      <a:r>
                        <a:rPr sz="1200">
                          <a:solidFill>
                            <a:schemeClr val="dk1"/>
                          </a:solidFill>
                          <a:latin typeface="Huawei Sans" panose="020C0503030203020204" pitchFamily="34" charset="0"/>
                        </a:rPr>
                        <a:t>When the address/prefix lease reaches T1, a DHCPv6 client unicasts a Renew message to the DHCPv6 server that allocates the address/prefix to renew the address/prefix lease.</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65993">
                <a:tc>
                  <a:txBody>
                    <a:bodyPr/>
                    <a:lstStyle/>
                    <a:p>
                      <a:pPr marL="0" algn="ctr" defTabSz="914400" rtl="0" eaLnBrk="1" latinLnBrk="0" hangingPunct="1">
                        <a:lnSpc>
                          <a:spcPct val="100000"/>
                        </a:lnSpc>
                        <a:spcAft>
                          <a:spcPts val="0"/>
                        </a:spcAft>
                      </a:pPr>
                      <a:r>
                        <a:rPr sz="1200">
                          <a:solidFill>
                            <a:schemeClr val="dk1"/>
                          </a:solidFill>
                          <a:latin typeface="Huawei Sans" panose="020C0503030203020204" pitchFamily="34" charset="0"/>
                        </a:rPr>
                        <a:t>Rebind</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algn="l" defTabSz="914400" rtl="0" eaLnBrk="1" latinLnBrk="0" hangingPunct="1">
                        <a:lnSpc>
                          <a:spcPct val="100000"/>
                        </a:lnSpc>
                        <a:spcAft>
                          <a:spcPts val="0"/>
                        </a:spcAft>
                      </a:pPr>
                      <a:r>
                        <a:rPr sz="1200">
                          <a:solidFill>
                            <a:schemeClr val="dk1"/>
                          </a:solidFill>
                          <a:latin typeface="Huawei Sans" panose="020C0503030203020204" pitchFamily="34" charset="0"/>
                        </a:rPr>
                        <a:t>If a DHCPv6 client sends a Renew message to renew the lease at T1 but does not receive any reply message from the corresponding DHCPv6 server, the client multicasts a Rebind message to all DHCPv6 servers at T2 to request lease renewal.</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475297">
                <a:tc>
                  <a:txBody>
                    <a:bodyPr/>
                    <a:lstStyle/>
                    <a:p>
                      <a:pPr marL="0" algn="ctr" defTabSz="914400" rtl="0" eaLnBrk="1" latinLnBrk="0" hangingPunct="1">
                        <a:lnSpc>
                          <a:spcPct val="100000"/>
                        </a:lnSpc>
                        <a:spcAft>
                          <a:spcPts val="0"/>
                        </a:spcAft>
                      </a:pPr>
                      <a:r>
                        <a:rPr sz="1200">
                          <a:solidFill>
                            <a:schemeClr val="dk1"/>
                          </a:solidFill>
                          <a:latin typeface="Huawei Sans" panose="020C0503030203020204" pitchFamily="34" charset="0"/>
                        </a:rPr>
                        <a:t>Confirm</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algn="l" defTabSz="914400" rtl="0" eaLnBrk="1" latinLnBrk="0" hangingPunct="1">
                        <a:lnSpc>
                          <a:spcPct val="100000"/>
                        </a:lnSpc>
                        <a:spcAft>
                          <a:spcPts val="0"/>
                        </a:spcAft>
                      </a:pPr>
                      <a:r>
                        <a:rPr sz="1200">
                          <a:solidFill>
                            <a:schemeClr val="dk1"/>
                          </a:solidFill>
                          <a:latin typeface="Huawei Sans" panose="020C0503030203020204" pitchFamily="34" charset="0"/>
                        </a:rPr>
                        <a:t>In some scenarios, for example, when a DHCPv6 client is powered off, goes offline, or roams, it sends a Confirm message to confirm whether its IPv6 address is available.</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452388">
                <a:tc>
                  <a:txBody>
                    <a:bodyPr/>
                    <a:lstStyle/>
                    <a:p>
                      <a:pPr marL="0" algn="ctr" defTabSz="914400" rtl="0" eaLnBrk="1" latinLnBrk="0" hangingPunct="1">
                        <a:lnSpc>
                          <a:spcPct val="100000"/>
                        </a:lnSpc>
                        <a:spcAft>
                          <a:spcPts val="0"/>
                        </a:spcAft>
                      </a:pPr>
                      <a:r>
                        <a:rPr sz="1200">
                          <a:solidFill>
                            <a:schemeClr val="dk1"/>
                          </a:solidFill>
                          <a:latin typeface="Huawei Sans" panose="020C0503030203020204" pitchFamily="34" charset="0"/>
                        </a:rPr>
                        <a:t>Decline</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algn="l" defTabSz="914400" rtl="0" eaLnBrk="1" latinLnBrk="0" hangingPunct="1">
                        <a:lnSpc>
                          <a:spcPct val="100000"/>
                        </a:lnSpc>
                        <a:spcAft>
                          <a:spcPts val="0"/>
                        </a:spcAft>
                      </a:pPr>
                      <a:r>
                        <a:rPr sz="1200" dirty="0">
                          <a:solidFill>
                            <a:schemeClr val="dk1"/>
                          </a:solidFill>
                          <a:latin typeface="Huawei Sans" panose="020C0503030203020204" pitchFamily="34" charset="0"/>
                        </a:rPr>
                        <a:t>When a DHCPv6 client detects an address conflict, it sends a Decline message to a DHCPv6 server.</a:t>
                      </a:r>
                      <a:endParaRPr lang="zh-CN" sz="12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10697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Address Autoconfiguration Comparison</a:t>
            </a:r>
            <a:endParaRPr lang="zh-CN" altLang="en-US" dirty="0">
              <a:latin typeface="Huawei Sans" panose="020C0503030203020204" pitchFamily="34" charset="0"/>
            </a:endParaRPr>
          </a:p>
        </p:txBody>
      </p:sp>
      <p:graphicFrame>
        <p:nvGraphicFramePr>
          <p:cNvPr id="4" name="内容占位符 4"/>
          <p:cNvGraphicFramePr>
            <a:graphicFrameLocks/>
          </p:cNvGraphicFramePr>
          <p:nvPr>
            <p:extLst>
              <p:ext uri="{D42A27DB-BD31-4B8C-83A1-F6EECF244321}">
                <p14:modId xmlns:p14="http://schemas.microsoft.com/office/powerpoint/2010/main" val="1548587976"/>
              </p:ext>
            </p:extLst>
          </p:nvPr>
        </p:nvGraphicFramePr>
        <p:xfrm>
          <a:off x="1037473" y="1406770"/>
          <a:ext cx="9947359" cy="3851399"/>
        </p:xfrm>
        <a:graphic>
          <a:graphicData uri="http://schemas.openxmlformats.org/drawingml/2006/table">
            <a:tbl>
              <a:tblPr firstRow="1" bandRow="1">
                <a:tableStyleId>{5C22544A-7EE6-4342-B048-85BDC9FD1C3A}</a:tableStyleId>
              </a:tblPr>
              <a:tblGrid>
                <a:gridCol w="2186067">
                  <a:extLst>
                    <a:ext uri="{9D8B030D-6E8A-4147-A177-3AD203B41FA5}">
                      <a16:colId xmlns:a16="http://schemas.microsoft.com/office/drawing/2014/main" val="20000"/>
                    </a:ext>
                  </a:extLst>
                </a:gridCol>
                <a:gridCol w="3704798">
                  <a:extLst>
                    <a:ext uri="{9D8B030D-6E8A-4147-A177-3AD203B41FA5}">
                      <a16:colId xmlns:a16="http://schemas.microsoft.com/office/drawing/2014/main" val="20001"/>
                    </a:ext>
                  </a:extLst>
                </a:gridCol>
                <a:gridCol w="4056494">
                  <a:extLst>
                    <a:ext uri="{9D8B030D-6E8A-4147-A177-3AD203B41FA5}">
                      <a16:colId xmlns:a16="http://schemas.microsoft.com/office/drawing/2014/main" val="20002"/>
                    </a:ext>
                  </a:extLst>
                </a:gridCol>
              </a:tblGrid>
              <a:tr h="562396">
                <a:tc>
                  <a:txBody>
                    <a:bodyPr/>
                    <a:lstStyle/>
                    <a:p>
                      <a:pPr marL="0" algn="ctr" defTabSz="914400" rtl="0" eaLnBrk="1" latinLnBrk="0" hangingPunct="1">
                        <a:lnSpc>
                          <a:spcPct val="100000"/>
                        </a:lnSpc>
                        <a:spcAft>
                          <a:spcPts val="0"/>
                        </a:spcAft>
                      </a:pPr>
                      <a:r>
                        <a:rPr sz="1600" dirty="0">
                          <a:solidFill>
                            <a:schemeClr val="bg1"/>
                          </a:solidFill>
                          <a:latin typeface="Huawei Sans" panose="020C0503030203020204" pitchFamily="34" charset="0"/>
                        </a:rPr>
                        <a:t>Address Configuration</a:t>
                      </a:r>
                      <a:endParaRPr lang="zh-CN" sz="1600" kern="1200" dirty="0">
                        <a:solidFill>
                          <a:schemeClr val="bg1"/>
                        </a:solidFill>
                        <a:latin typeface="Huawei Sans" panose="020C0503030203020204" pitchFamily="34" charset="0"/>
                        <a:ea typeface="+mn-ea"/>
                        <a:cs typeface="Times New Roman"/>
                      </a:endParaRP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algn="ctr" defTabSz="914400" rtl="0" eaLnBrk="1" latinLnBrk="0" hangingPunct="1">
                        <a:lnSpc>
                          <a:spcPct val="100000"/>
                        </a:lnSpc>
                        <a:spcAft>
                          <a:spcPts val="0"/>
                        </a:spcAft>
                      </a:pPr>
                      <a:r>
                        <a:rPr sz="1600">
                          <a:solidFill>
                            <a:schemeClr val="bg1"/>
                          </a:solidFill>
                          <a:latin typeface="Huawei Sans" panose="020C0503030203020204" pitchFamily="34" charset="0"/>
                        </a:rPr>
                        <a:t>Based on DHCPv6</a:t>
                      </a:r>
                      <a:endParaRPr lang="zh-CN" sz="1600" kern="1200" dirty="0">
                        <a:solidFill>
                          <a:schemeClr val="bg1"/>
                        </a:solidFill>
                        <a:latin typeface="Huawei Sans" panose="020C0503030203020204" pitchFamily="34" charset="0"/>
                        <a:ea typeface="+mn-ea"/>
                        <a:cs typeface="Times New Roman"/>
                      </a:endParaRP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algn="ctr" defTabSz="914400" rtl="0" eaLnBrk="1" latinLnBrk="0" hangingPunct="1">
                        <a:lnSpc>
                          <a:spcPct val="100000"/>
                        </a:lnSpc>
                        <a:spcAft>
                          <a:spcPts val="0"/>
                        </a:spcAft>
                      </a:pPr>
                      <a:r>
                        <a:rPr sz="1600">
                          <a:solidFill>
                            <a:schemeClr val="bg1"/>
                          </a:solidFill>
                          <a:latin typeface="Huawei Sans" panose="020C0503030203020204" pitchFamily="34" charset="0"/>
                        </a:rPr>
                        <a:t>Based on NDP</a:t>
                      </a:r>
                      <a:endParaRPr lang="zh-CN" sz="1600" kern="1200" dirty="0">
                        <a:solidFill>
                          <a:schemeClr val="bg1"/>
                        </a:solidFill>
                        <a:latin typeface="Huawei Sans" panose="020C0503030203020204" pitchFamily="34" charset="0"/>
                        <a:ea typeface="+mn-ea"/>
                        <a:cs typeface="Times New Roman"/>
                      </a:endParaRP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950495">
                <a:tc>
                  <a:txBody>
                    <a:bodyPr/>
                    <a:lstStyle/>
                    <a:p>
                      <a:pPr marL="0" algn="ctr" defTabSz="914400" rtl="0" eaLnBrk="1" latinLnBrk="0" hangingPunct="1">
                        <a:lnSpc>
                          <a:spcPct val="100000"/>
                        </a:lnSpc>
                        <a:spcAft>
                          <a:spcPts val="0"/>
                        </a:spcAft>
                      </a:pPr>
                      <a:r>
                        <a:rPr sz="1400">
                          <a:solidFill>
                            <a:schemeClr val="dk1"/>
                          </a:solidFill>
                          <a:latin typeface="Huawei Sans" panose="020C0503030203020204" pitchFamily="34" charset="0"/>
                        </a:rPr>
                        <a:t>Address management</a:t>
                      </a: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lnSpc>
                          <a:spcPct val="100000"/>
                        </a:lnSpc>
                        <a:spcAft>
                          <a:spcPts val="0"/>
                        </a:spcAft>
                      </a:pPr>
                      <a:r>
                        <a:rPr sz="1400">
                          <a:solidFill>
                            <a:schemeClr val="dk1"/>
                          </a:solidFill>
                          <a:latin typeface="Huawei Sans" panose="020C0503030203020204" pitchFamily="34" charset="0"/>
                        </a:rPr>
                        <a:t>Stateful. A server stores information about address or prefix allocation and release.</a:t>
                      </a: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lnSpc>
                          <a:spcPct val="100000"/>
                        </a:lnSpc>
                        <a:spcAft>
                          <a:spcPts val="0"/>
                        </a:spcAft>
                      </a:pPr>
                      <a:r>
                        <a:rPr sz="1400">
                          <a:solidFill>
                            <a:schemeClr val="dk1"/>
                          </a:solidFill>
                          <a:latin typeface="Huawei Sans" panose="020C0503030203020204" pitchFamily="34" charset="0"/>
                        </a:rPr>
                        <a:t>Stateless. A server does not store information about user address allocation.</a:t>
                      </a:r>
                      <a:endParaRPr lang="zh-CN" sz="14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881743">
                <a:tc>
                  <a:txBody>
                    <a:bodyPr/>
                    <a:lstStyle/>
                    <a:p>
                      <a:pPr marL="0" algn="ctr" defTabSz="914400" rtl="0" eaLnBrk="1" latinLnBrk="0" hangingPunct="1">
                        <a:lnSpc>
                          <a:spcPct val="100000"/>
                        </a:lnSpc>
                        <a:spcAft>
                          <a:spcPts val="0"/>
                        </a:spcAft>
                      </a:pPr>
                      <a:r>
                        <a:rPr sz="1400">
                          <a:solidFill>
                            <a:schemeClr val="dk1"/>
                          </a:solidFill>
                          <a:latin typeface="Huawei Sans" panose="020C0503030203020204" pitchFamily="34" charset="0"/>
                        </a:rPr>
                        <a:t>Deployment value</a:t>
                      </a: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lnSpc>
                          <a:spcPct val="100000"/>
                        </a:lnSpc>
                        <a:spcAft>
                          <a:spcPts val="0"/>
                        </a:spcAft>
                      </a:pPr>
                      <a:r>
                        <a:rPr sz="1400" dirty="0">
                          <a:solidFill>
                            <a:schemeClr val="dk1"/>
                          </a:solidFill>
                          <a:latin typeface="Huawei Sans" panose="020C0503030203020204" pitchFamily="34" charset="0"/>
                        </a:rPr>
                        <a:t>128-bit addresses and prefixes with different lengths can be allocated, resulting in high extensibility.</a:t>
                      </a:r>
                      <a:endParaRPr lang="zh-CN" sz="14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lnSpc>
                          <a:spcPct val="100000"/>
                        </a:lnSpc>
                        <a:spcAft>
                          <a:spcPts val="0"/>
                        </a:spcAft>
                      </a:pPr>
                      <a:r>
                        <a:rPr sz="1400">
                          <a:solidFill>
                            <a:schemeClr val="dk1"/>
                          </a:solidFill>
                          <a:latin typeface="Huawei Sans" panose="020C0503030203020204" pitchFamily="34" charset="0"/>
                        </a:rPr>
                        <a:t>Only 64-bit prefixes are supported, resulting in poor extensibility.</a:t>
                      </a: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892628">
                <a:tc>
                  <a:txBody>
                    <a:bodyPr/>
                    <a:lstStyle/>
                    <a:p>
                      <a:pPr marL="0" algn="ctr" defTabSz="914400" rtl="0" eaLnBrk="1" latinLnBrk="0" hangingPunct="1">
                        <a:lnSpc>
                          <a:spcPct val="100000"/>
                        </a:lnSpc>
                        <a:spcAft>
                          <a:spcPts val="0"/>
                        </a:spcAft>
                      </a:pPr>
                      <a:r>
                        <a:rPr sz="1400">
                          <a:solidFill>
                            <a:schemeClr val="dk1"/>
                          </a:solidFill>
                          <a:latin typeface="Huawei Sans" panose="020C0503030203020204" pitchFamily="34" charset="0"/>
                        </a:rPr>
                        <a:t>Implementation</a:t>
                      </a: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lnSpc>
                          <a:spcPct val="100000"/>
                        </a:lnSpc>
                        <a:spcAft>
                          <a:spcPts val="0"/>
                        </a:spcAft>
                      </a:pPr>
                      <a:r>
                        <a:rPr sz="1400">
                          <a:solidFill>
                            <a:schemeClr val="dk1"/>
                          </a:solidFill>
                          <a:latin typeface="Huawei Sans" panose="020C0503030203020204" pitchFamily="34" charset="0"/>
                        </a:rPr>
                        <a:t>Complex configuration.</a:t>
                      </a:r>
                      <a:endParaRPr lang="zh-CN" sz="14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lnSpc>
                          <a:spcPct val="100000"/>
                        </a:lnSpc>
                        <a:spcAft>
                          <a:spcPts val="0"/>
                        </a:spcAft>
                      </a:pPr>
                      <a:r>
                        <a:rPr sz="1400">
                          <a:solidFill>
                            <a:schemeClr val="dk1"/>
                          </a:solidFill>
                          <a:latin typeface="Huawei Sans" panose="020C0503030203020204" pitchFamily="34" charset="0"/>
                        </a:rPr>
                        <a:t>Simple configuration.</a:t>
                      </a:r>
                      <a:endParaRPr lang="zh-CN" sz="1400" kern="1200" dirty="0">
                        <a:solidFill>
                          <a:schemeClr val="dk1"/>
                        </a:solidFill>
                        <a:latin typeface="Huawei Sans" panose="020C0503030203020204" pitchFamily="34" charset="0"/>
                        <a:ea typeface="+mn-ea"/>
                        <a:cs typeface="Times New Roman"/>
                      </a:endParaRP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564137">
                <a:tc>
                  <a:txBody>
                    <a:bodyPr/>
                    <a:lstStyle/>
                    <a:p>
                      <a:pPr marL="0" algn="ctr" defTabSz="914400" rtl="0" eaLnBrk="1" latinLnBrk="0" hangingPunct="1">
                        <a:lnSpc>
                          <a:spcPct val="100000"/>
                        </a:lnSpc>
                        <a:spcAft>
                          <a:spcPts val="0"/>
                        </a:spcAft>
                      </a:pPr>
                      <a:r>
                        <a:rPr sz="1400" dirty="0">
                          <a:solidFill>
                            <a:schemeClr val="dk1"/>
                          </a:solidFill>
                          <a:latin typeface="Huawei Sans" panose="020C0503030203020204" pitchFamily="34" charset="0"/>
                        </a:rPr>
                        <a:t>Security</a:t>
                      </a: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lnSpc>
                          <a:spcPct val="100000"/>
                        </a:lnSpc>
                        <a:spcAft>
                          <a:spcPts val="0"/>
                        </a:spcAft>
                      </a:pPr>
                      <a:r>
                        <a:rPr sz="1400" dirty="0">
                          <a:solidFill>
                            <a:schemeClr val="dk1"/>
                          </a:solidFill>
                          <a:latin typeface="Huawei Sans" panose="020C0503030203020204" pitchFamily="34" charset="0"/>
                        </a:rPr>
                        <a:t>DHCPv6 works at the application layer and provides high security.</a:t>
                      </a: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lnSpc>
                          <a:spcPct val="100000"/>
                        </a:lnSpc>
                        <a:spcAft>
                          <a:spcPts val="0"/>
                        </a:spcAft>
                      </a:pPr>
                      <a:r>
                        <a:rPr sz="1400" dirty="0">
                          <a:solidFill>
                            <a:schemeClr val="dk1"/>
                          </a:solidFill>
                          <a:latin typeface="Huawei Sans" panose="020C0503030203020204" pitchFamily="34" charset="0"/>
                        </a:rPr>
                        <a:t>Low security.</a:t>
                      </a:r>
                    </a:p>
                  </a:txBody>
                  <a:tcPr marL="68580" marR="68580" marT="0" marB="0" anchor="ctr">
                    <a:lnL w="12700" cap="flat" cmpd="sng" algn="ctr">
                      <a:solidFill>
                        <a:srgbClr val="B3D9FF"/>
                      </a:solidFill>
                      <a:prstDash val="solid"/>
                      <a:round/>
                      <a:headEnd type="none" w="med" len="med"/>
                      <a:tailEnd type="none" w="med" len="med"/>
                    </a:lnL>
                    <a:lnR w="12700" cap="flat" cmpd="sng" algn="ctr">
                      <a:solidFill>
                        <a:srgbClr val="B3D9FF"/>
                      </a:solidFill>
                      <a:prstDash val="solid"/>
                      <a:round/>
                      <a:headEnd type="none" w="med" len="med"/>
                      <a:tailEnd type="none" w="med" len="med"/>
                    </a:lnR>
                    <a:lnT w="12700" cap="flat" cmpd="sng" algn="ctr">
                      <a:solidFill>
                        <a:srgbClr val="B3D9FF"/>
                      </a:solidFill>
                      <a:prstDash val="solid"/>
                      <a:round/>
                      <a:headEnd type="none" w="med" len="med"/>
                      <a:tailEnd type="none" w="med" len="med"/>
                    </a:lnT>
                    <a:lnB w="12700" cap="flat" cmpd="sng" algn="ctr">
                      <a:solidFill>
                        <a:srgbClr val="B3D9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4754783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body" sz="quarter" idx="10"/>
          </p:nvPr>
        </p:nvSpPr>
        <p:spPr bwMode="gray"/>
        <p:txBody>
          <a:bodyPr wrap="square">
            <a:noAutofit/>
          </a:bodyPr>
          <a:lstStyle/>
          <a:p>
            <a:pPr algn="l"/>
            <a:r>
              <a:rPr dirty="0">
                <a:latin typeface="Huawei Sans" panose="020C0503030203020204" pitchFamily="34" charset="0"/>
              </a:rPr>
              <a:t>IPv6 is the core protocol of the next-generation Internet. It resolves many defects of IPv4, such as address scarcity, oversized routing table, and insufficient support for mobile devices.</a:t>
            </a:r>
            <a:endParaRPr lang="en-US" altLang="zh-CN" dirty="0">
              <a:latin typeface="Huawei Sans" panose="020C0503030203020204" pitchFamily="34" charset="0"/>
            </a:endParaRPr>
          </a:p>
          <a:p>
            <a:pPr algn="l"/>
            <a:r>
              <a:rPr dirty="0">
                <a:latin typeface="Huawei Sans" panose="020C0503030203020204" pitchFamily="34" charset="0"/>
              </a:rPr>
              <a:t>IPv6 supports address </a:t>
            </a:r>
            <a:r>
              <a:rPr dirty="0" err="1">
                <a:latin typeface="Huawei Sans" panose="020C0503030203020204" pitchFamily="34" charset="0"/>
              </a:rPr>
              <a:t>autoconfiguration</a:t>
            </a:r>
            <a:r>
              <a:rPr dirty="0">
                <a:latin typeface="Huawei Sans" panose="020C0503030203020204" pitchFamily="34" charset="0"/>
              </a:rPr>
              <a:t> for network nodes and implements plug-and-play, significantly simplifying network management.</a:t>
            </a:r>
            <a:endParaRPr lang="en-US" altLang="zh-CN" dirty="0">
              <a:latin typeface="Huawei Sans" panose="020C0503030203020204" pitchFamily="34" charset="0"/>
            </a:endParaRPr>
          </a:p>
          <a:p>
            <a:pPr algn="l"/>
            <a:r>
              <a:rPr dirty="0">
                <a:latin typeface="Huawei Sans" panose="020C0503030203020204" pitchFamily="34" charset="0"/>
              </a:rPr>
              <a:t>This course describes the fundamentals and implementation of IPv6 address </a:t>
            </a:r>
            <a:r>
              <a:rPr dirty="0" err="1">
                <a:latin typeface="Huawei Sans" panose="020C0503030203020204" pitchFamily="34" charset="0"/>
              </a:rPr>
              <a:t>autoconfiguration</a:t>
            </a:r>
            <a:r>
              <a:rPr dirty="0">
                <a:latin typeface="Huawei Sans" panose="020C0503030203020204" pitchFamily="34" charset="0"/>
              </a:rPr>
              <a: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1724320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a:solidFill>
                  <a:schemeClr val="bg1">
                    <a:lumMod val="50000"/>
                  </a:schemeClr>
                </a:solidFill>
                <a:latin typeface="Huawei Sans" panose="020C0503030203020204" pitchFamily="34" charset="0"/>
              </a:rPr>
              <a:t>IPv6 Address Configuration Modes</a:t>
            </a:r>
            <a:endParaRPr lang="en-US" altLang="zh-CN" dirty="0">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IPv6 Stateless Address Autoconfiguration</a:t>
            </a:r>
          </a:p>
          <a:p>
            <a:r>
              <a:rPr>
                <a:solidFill>
                  <a:schemeClr val="bg1">
                    <a:lumMod val="50000"/>
                  </a:schemeClr>
                </a:solidFill>
                <a:latin typeface="Huawei Sans" panose="020C0503030203020204" pitchFamily="34" charset="0"/>
              </a:rPr>
              <a:t>DHCPv6</a:t>
            </a:r>
            <a:endParaRPr lang="zh-CN" altLang="en-US" dirty="0">
              <a:solidFill>
                <a:schemeClr val="bg1">
                  <a:lumMod val="50000"/>
                </a:schemeClr>
              </a:solidFill>
              <a:latin typeface="Huawei Sans" panose="020C0503030203020204" pitchFamily="34" charset="0"/>
            </a:endParaRPr>
          </a:p>
          <a:p>
            <a:r>
              <a:rPr b="1">
                <a:latin typeface="Huawei Sans" panose="020C0503030203020204" pitchFamily="34" charset="0"/>
              </a:rPr>
              <a:t>Implementation of IPv6 Address Autoconfiguration</a:t>
            </a:r>
          </a:p>
        </p:txBody>
      </p:sp>
    </p:spTree>
    <p:extLst>
      <p:ext uri="{BB962C8B-B14F-4D97-AF65-F5344CB8AC3E}">
        <p14:creationId xmlns:p14="http://schemas.microsoft.com/office/powerpoint/2010/main" val="26396864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Basic IPv6 Configurations (1)</a:t>
            </a:r>
            <a:endParaRPr lang="zh-CN" altLang="en-US" dirty="0">
              <a:latin typeface="Huawei Sans" panose="020C0503030203020204" pitchFamily="34" charset="0"/>
            </a:endParaRPr>
          </a:p>
        </p:txBody>
      </p:sp>
      <p:sp>
        <p:nvSpPr>
          <p:cNvPr id="3" name="矩形 2"/>
          <p:cNvSpPr/>
          <p:nvPr/>
        </p:nvSpPr>
        <p:spPr bwMode="gray">
          <a:xfrm>
            <a:off x="1008063" y="1780631"/>
            <a:ext cx="10417179"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 </a:t>
            </a:r>
            <a:r>
              <a:rPr sz="1600" b="1">
                <a:latin typeface="Huawei Sans" panose="020C0503030203020204" pitchFamily="34" charset="0"/>
              </a:rPr>
              <a:t>ipv6</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矩形 3"/>
          <p:cNvSpPr/>
          <p:nvPr/>
        </p:nvSpPr>
        <p:spPr bwMode="gray">
          <a:xfrm>
            <a:off x="527529" y="1365312"/>
            <a:ext cx="11089232" cy="338554"/>
          </a:xfrm>
          <a:prstGeom prst="rect">
            <a:avLst/>
          </a:prstGeom>
        </p:spPr>
        <p:txBody>
          <a:bodyPr wrap="square">
            <a:noAutofit/>
          </a:bodyPr>
          <a:lstStyle/>
          <a:p>
            <a:pPr marL="342900" indent="-342900" fontAlgn="auto">
              <a:buFont typeface="+mj-lt"/>
              <a:buAutoNum type="arabicPeriod"/>
            </a:pPr>
            <a:r>
              <a:rPr sz="1600" dirty="0">
                <a:latin typeface="Huawei Sans" panose="020C0503030203020204" pitchFamily="34" charset="0"/>
              </a:rPr>
              <a:t>Enable a device to forward IPv6 unicast packets.</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矩形 8"/>
          <p:cNvSpPr/>
          <p:nvPr/>
        </p:nvSpPr>
        <p:spPr bwMode="gray">
          <a:xfrm>
            <a:off x="1008064" y="2611269"/>
            <a:ext cx="10417178" cy="338554"/>
          </a:xfrm>
          <a:prstGeom prst="rect">
            <a:avLst/>
          </a:prstGeom>
          <a:solidFill>
            <a:srgbClr val="F4FBFE"/>
          </a:solidFill>
          <a:ln>
            <a:solidFill>
              <a:srgbClr val="99DFF9"/>
            </a:solidFill>
          </a:ln>
        </p:spPr>
        <p:txBody>
          <a:bodyPr wrap="square">
            <a:noAutofit/>
          </a:bodyPr>
          <a:lstStyle/>
          <a:p>
            <a:pPr fontAlgn="base"/>
            <a:r>
              <a:rPr sz="1600" dirty="0">
                <a:latin typeface="Huawei Sans" panose="020C0503030203020204" pitchFamily="34" charset="0"/>
              </a:rPr>
              <a:t>[Huawei-GigabitEthernet0/0/0] </a:t>
            </a:r>
            <a:r>
              <a:rPr sz="1600" b="1" dirty="0">
                <a:latin typeface="Huawei Sans" panose="020C0503030203020204" pitchFamily="34" charset="0"/>
              </a:rPr>
              <a:t>ipv6 enable</a:t>
            </a:r>
            <a:endParaRPr lang="zh-CN" altLang="en-US" sz="1600" b="1"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 name="矩形 7"/>
          <p:cNvSpPr/>
          <p:nvPr/>
        </p:nvSpPr>
        <p:spPr bwMode="gray">
          <a:xfrm>
            <a:off x="1008063" y="3441907"/>
            <a:ext cx="10417178"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[Huawei-GigabitEthernet0/0/0] </a:t>
            </a:r>
            <a:r>
              <a:rPr sz="1600" b="1">
                <a:latin typeface="Huawei Sans" panose="020C0503030203020204" pitchFamily="34" charset="0"/>
              </a:rPr>
              <a:t>ipv6 address </a:t>
            </a:r>
            <a:r>
              <a:rPr sz="1600" i="1">
                <a:latin typeface="Huawei Sans" panose="020C0503030203020204" pitchFamily="34" charset="0"/>
              </a:rPr>
              <a:t>ipv6-address</a:t>
            </a:r>
            <a:r>
              <a:rPr sz="1600">
                <a:latin typeface="Huawei Sans" panose="020C0503030203020204" pitchFamily="34" charset="0"/>
              </a:rPr>
              <a:t>  </a:t>
            </a:r>
            <a:r>
              <a:rPr sz="1600" b="1">
                <a:latin typeface="Huawei Sans" panose="020C0503030203020204" pitchFamily="34" charset="0"/>
              </a:rPr>
              <a:t>link-local</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矩形 10"/>
          <p:cNvSpPr/>
          <p:nvPr/>
        </p:nvSpPr>
        <p:spPr bwMode="gray">
          <a:xfrm>
            <a:off x="527529" y="3026588"/>
            <a:ext cx="11089232" cy="338554"/>
          </a:xfrm>
          <a:prstGeom prst="rect">
            <a:avLst/>
          </a:prstGeom>
        </p:spPr>
        <p:txBody>
          <a:bodyPr wrap="square">
            <a:noAutofit/>
          </a:bodyPr>
          <a:lstStyle/>
          <a:p>
            <a:pPr marL="342900" indent="-342900" fontAlgn="auto">
              <a:buFont typeface="+mj-lt"/>
              <a:buAutoNum type="arabicPeriod" startAt="3"/>
            </a:pPr>
            <a:r>
              <a:rPr sz="1600" dirty="0">
                <a:latin typeface="Huawei Sans" panose="020C0503030203020204" pitchFamily="34" charset="0"/>
              </a:rPr>
              <a:t>Manually configure a link-local address for the interface.</a:t>
            </a:r>
          </a:p>
        </p:txBody>
      </p:sp>
      <p:sp>
        <p:nvSpPr>
          <p:cNvPr id="13" name="矩形 12"/>
          <p:cNvSpPr/>
          <p:nvPr/>
        </p:nvSpPr>
        <p:spPr bwMode="gray">
          <a:xfrm>
            <a:off x="1008064" y="4311723"/>
            <a:ext cx="10417176"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[Huawei-GigabitEthernet0/0/0] </a:t>
            </a:r>
            <a:r>
              <a:rPr sz="1600" b="1">
                <a:latin typeface="Huawei Sans" panose="020C0503030203020204" pitchFamily="34" charset="0"/>
              </a:rPr>
              <a:t>ipv6 address auto link-local</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1" name="矩形 20"/>
          <p:cNvSpPr/>
          <p:nvPr/>
        </p:nvSpPr>
        <p:spPr bwMode="gray">
          <a:xfrm>
            <a:off x="527529" y="2195950"/>
            <a:ext cx="11089232" cy="338554"/>
          </a:xfrm>
          <a:prstGeom prst="rect">
            <a:avLst/>
          </a:prstGeom>
        </p:spPr>
        <p:txBody>
          <a:bodyPr wrap="square">
            <a:noAutofit/>
          </a:bodyPr>
          <a:lstStyle/>
          <a:p>
            <a:pPr marL="342900" indent="-342900" fontAlgn="auto">
              <a:buFont typeface="+mj-lt"/>
              <a:buAutoNum type="arabicPeriod" startAt="2"/>
            </a:pPr>
            <a:r>
              <a:rPr sz="1600" dirty="0">
                <a:latin typeface="Huawei Sans" panose="020C0503030203020204" pitchFamily="34" charset="0"/>
              </a:rPr>
              <a:t>Enable the interface to forward IPv6 unicast packets.</a:t>
            </a:r>
          </a:p>
        </p:txBody>
      </p:sp>
      <p:sp>
        <p:nvSpPr>
          <p:cNvPr id="14" name="矩形 13"/>
          <p:cNvSpPr/>
          <p:nvPr/>
        </p:nvSpPr>
        <p:spPr bwMode="gray">
          <a:xfrm>
            <a:off x="984209" y="5142361"/>
            <a:ext cx="10437730" cy="338554"/>
          </a:xfrm>
          <a:prstGeom prst="rect">
            <a:avLst/>
          </a:prstGeom>
          <a:solidFill>
            <a:srgbClr val="F4FBFE"/>
          </a:solidFill>
          <a:ln>
            <a:solidFill>
              <a:srgbClr val="99DFF9"/>
            </a:solidFill>
          </a:ln>
        </p:spPr>
        <p:txBody>
          <a:bodyPr wrap="square">
            <a:noAutofit/>
          </a:bodyPr>
          <a:lstStyle/>
          <a:p>
            <a:pPr fontAlgn="base"/>
            <a:r>
              <a:rPr sz="1600" dirty="0">
                <a:latin typeface="Huawei Sans" panose="020C0503030203020204" pitchFamily="34" charset="0"/>
              </a:rPr>
              <a:t>[Huawei-GigabitEthernet0/0/0] </a:t>
            </a:r>
            <a:r>
              <a:rPr sz="1600" b="1" dirty="0">
                <a:latin typeface="Huawei Sans" panose="020C0503030203020204" pitchFamily="34" charset="0"/>
              </a:rPr>
              <a:t>ipv6 address </a:t>
            </a:r>
            <a:r>
              <a:rPr sz="1600" dirty="0">
                <a:latin typeface="Huawei Sans" panose="020C0503030203020204" pitchFamily="34" charset="0"/>
              </a:rPr>
              <a:t>{ </a:t>
            </a:r>
            <a:r>
              <a:rPr sz="1600" i="1" dirty="0">
                <a:latin typeface="Huawei Sans" panose="020C0503030203020204" pitchFamily="34" charset="0"/>
              </a:rPr>
              <a:t>ipv6-address</a:t>
            </a:r>
            <a:r>
              <a:rPr sz="1600" dirty="0">
                <a:latin typeface="Huawei Sans" panose="020C0503030203020204" pitchFamily="34" charset="0"/>
              </a:rPr>
              <a:t> </a:t>
            </a:r>
            <a:r>
              <a:rPr sz="1600" i="1" dirty="0">
                <a:latin typeface="Huawei Sans" panose="020C0503030203020204" pitchFamily="34" charset="0"/>
              </a:rPr>
              <a:t>prefix-length</a:t>
            </a:r>
            <a:r>
              <a:rPr sz="1600" dirty="0">
                <a:latin typeface="Huawei Sans" panose="020C0503030203020204" pitchFamily="34" charset="0"/>
              </a:rPr>
              <a:t> | </a:t>
            </a:r>
            <a:r>
              <a:rPr sz="1600" i="1" dirty="0">
                <a:latin typeface="Huawei Sans" panose="020C0503030203020204" pitchFamily="34" charset="0"/>
              </a:rPr>
              <a:t>ipv6-address</a:t>
            </a:r>
            <a:r>
              <a:rPr sz="1600" dirty="0">
                <a:latin typeface="Huawei Sans" panose="020C0503030203020204" pitchFamily="34" charset="0"/>
              </a:rPr>
              <a:t>/</a:t>
            </a:r>
            <a:r>
              <a:rPr sz="1600" i="1" dirty="0">
                <a:latin typeface="Huawei Sans" panose="020C0503030203020204" pitchFamily="34" charset="0"/>
              </a:rPr>
              <a:t>prefix-length</a:t>
            </a:r>
            <a:r>
              <a:rPr sz="1600" dirty="0">
                <a:latin typeface="Huawei Sans" panose="020C0503030203020204" pitchFamily="34" charset="0"/>
              </a:rPr>
              <a:t> }  </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bwMode="gray">
          <a:xfrm>
            <a:off x="527529" y="4727042"/>
            <a:ext cx="11089232" cy="338554"/>
          </a:xfrm>
          <a:prstGeom prst="rect">
            <a:avLst/>
          </a:prstGeom>
        </p:spPr>
        <p:txBody>
          <a:bodyPr wrap="square">
            <a:noAutofit/>
          </a:bodyPr>
          <a:lstStyle/>
          <a:p>
            <a:pPr marL="342900" indent="-342900" fontAlgn="auto">
              <a:buFont typeface="+mj-lt"/>
              <a:buAutoNum type="arabicPeriod" startAt="5"/>
            </a:pPr>
            <a:r>
              <a:rPr sz="1600" dirty="0">
                <a:latin typeface="Huawei Sans" panose="020C0503030203020204" pitchFamily="34" charset="0"/>
              </a:rPr>
              <a:t>Manually configure a global unicast address for the interface.</a:t>
            </a:r>
          </a:p>
        </p:txBody>
      </p:sp>
      <p:sp>
        <p:nvSpPr>
          <p:cNvPr id="17" name="矩形 16"/>
          <p:cNvSpPr/>
          <p:nvPr/>
        </p:nvSpPr>
        <p:spPr bwMode="gray">
          <a:xfrm>
            <a:off x="984209" y="5973002"/>
            <a:ext cx="10441030"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[Huawei-GigabitEthernet0/0/0] </a:t>
            </a:r>
            <a:r>
              <a:rPr sz="1600" b="1">
                <a:latin typeface="Huawei Sans" panose="020C0503030203020204" pitchFamily="34" charset="0"/>
              </a:rPr>
              <a:t>ipv6 address auto </a:t>
            </a:r>
            <a:r>
              <a:rPr sz="1600">
                <a:latin typeface="Huawei Sans" panose="020C0503030203020204" pitchFamily="34" charset="0"/>
              </a:rPr>
              <a:t>{ </a:t>
            </a:r>
            <a:r>
              <a:rPr sz="1600" b="1">
                <a:latin typeface="Huawei Sans" panose="020C0503030203020204" pitchFamily="34" charset="0"/>
              </a:rPr>
              <a:t>global | dhcp </a:t>
            </a:r>
            <a:r>
              <a:rPr sz="1600">
                <a:latin typeface="Huawei Sans" panose="020C0503030203020204" pitchFamily="34" charset="0"/>
              </a:rPr>
              <a:t>}</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2" name="矩形 21"/>
          <p:cNvSpPr/>
          <p:nvPr/>
        </p:nvSpPr>
        <p:spPr bwMode="gray">
          <a:xfrm>
            <a:off x="527529" y="3857226"/>
            <a:ext cx="11089232" cy="377732"/>
          </a:xfrm>
          <a:prstGeom prst="rect">
            <a:avLst/>
          </a:prstGeom>
        </p:spPr>
        <p:txBody>
          <a:bodyPr wrap="square">
            <a:noAutofit/>
          </a:bodyPr>
          <a:lstStyle/>
          <a:p>
            <a:pPr marL="342900" indent="-342900" fontAlgn="auto">
              <a:lnSpc>
                <a:spcPts val="2400"/>
              </a:lnSpc>
              <a:buFont typeface="+mj-lt"/>
              <a:buAutoNum type="arabicPeriod" startAt="4"/>
            </a:pPr>
            <a:r>
              <a:rPr sz="1600" dirty="0">
                <a:latin typeface="Huawei Sans" panose="020C0503030203020204" pitchFamily="34" charset="0"/>
              </a:rPr>
              <a:t>Automatically configure a link-local address for the interface.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3" name="矩形 22"/>
          <p:cNvSpPr/>
          <p:nvPr/>
        </p:nvSpPr>
        <p:spPr bwMode="gray">
          <a:xfrm>
            <a:off x="527529" y="5557680"/>
            <a:ext cx="11089232" cy="338554"/>
          </a:xfrm>
          <a:prstGeom prst="rect">
            <a:avLst/>
          </a:prstGeom>
        </p:spPr>
        <p:txBody>
          <a:bodyPr wrap="square">
            <a:noAutofit/>
          </a:bodyPr>
          <a:lstStyle/>
          <a:p>
            <a:pPr marL="342900" indent="-342900" fontAlgn="auto">
              <a:buFont typeface="+mj-lt"/>
              <a:buAutoNum type="arabicPeriod" startAt="6"/>
            </a:pPr>
            <a:r>
              <a:rPr sz="1600">
                <a:latin typeface="Huawei Sans" panose="020C0503030203020204" pitchFamily="34" charset="0"/>
              </a:rPr>
              <a:t>Automatically configure a global unicast address for the interface.</a:t>
            </a:r>
          </a:p>
        </p:txBody>
      </p:sp>
    </p:spTree>
    <p:extLst>
      <p:ext uri="{BB962C8B-B14F-4D97-AF65-F5344CB8AC3E}">
        <p14:creationId xmlns:p14="http://schemas.microsoft.com/office/powerpoint/2010/main" val="13375640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Basic IPv6 Configurations (2)</a:t>
            </a:r>
            <a:endParaRPr lang="zh-CN" altLang="en-US" dirty="0">
              <a:latin typeface="Huawei Sans" panose="020C0503030203020204" pitchFamily="34" charset="0"/>
            </a:endParaRPr>
          </a:p>
        </p:txBody>
      </p:sp>
      <p:grpSp>
        <p:nvGrpSpPr>
          <p:cNvPr id="21" name="组合 20"/>
          <p:cNvGrpSpPr/>
          <p:nvPr/>
        </p:nvGrpSpPr>
        <p:grpSpPr bwMode="gray">
          <a:xfrm>
            <a:off x="562401" y="1376756"/>
            <a:ext cx="11089232" cy="770701"/>
            <a:chOff x="527529" y="1365312"/>
            <a:chExt cx="11089232" cy="770701"/>
          </a:xfrm>
        </p:grpSpPr>
        <p:sp>
          <p:nvSpPr>
            <p:cNvPr id="3" name="矩形 2"/>
            <p:cNvSpPr/>
            <p:nvPr/>
          </p:nvSpPr>
          <p:spPr bwMode="gray">
            <a:xfrm>
              <a:off x="1008063" y="1797459"/>
              <a:ext cx="10441031"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a:t>
              </a:r>
              <a:r>
                <a:rPr sz="1600" b="1">
                  <a:latin typeface="Huawei Sans" panose="020C0503030203020204" pitchFamily="34" charset="0"/>
                </a:rPr>
                <a:t> display ipv6 interface</a:t>
              </a:r>
              <a:r>
                <a:rPr sz="1600">
                  <a:latin typeface="Huawei Sans" panose="020C0503030203020204" pitchFamily="34" charset="0"/>
                </a:rPr>
                <a:t> [ </a:t>
              </a:r>
              <a:r>
                <a:rPr sz="1600" i="1">
                  <a:latin typeface="Huawei Sans" panose="020C0503030203020204" pitchFamily="34" charset="0"/>
                </a:rPr>
                <a:t>interface-type interface-number</a:t>
              </a:r>
              <a:r>
                <a:rPr sz="1600">
                  <a:latin typeface="Huawei Sans" panose="020C0503030203020204" pitchFamily="34" charset="0"/>
                </a:rPr>
                <a:t> | </a:t>
              </a:r>
              <a:r>
                <a:rPr sz="1600" b="1">
                  <a:latin typeface="Huawei Sans" panose="020C0503030203020204" pitchFamily="34" charset="0"/>
                </a:rPr>
                <a:t>brief</a:t>
              </a:r>
              <a:r>
                <a:rPr sz="1600">
                  <a:latin typeface="Huawei Sans" panose="020C0503030203020204" pitchFamily="34" charset="0"/>
                </a:rPr>
                <a:t> ] </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矩形 3"/>
            <p:cNvSpPr/>
            <p:nvPr/>
          </p:nvSpPr>
          <p:spPr bwMode="gray">
            <a:xfrm>
              <a:off x="527529" y="1365312"/>
              <a:ext cx="11089232" cy="338554"/>
            </a:xfrm>
            <a:prstGeom prst="rect">
              <a:avLst/>
            </a:prstGeom>
          </p:spPr>
          <p:txBody>
            <a:bodyPr wrap="square">
              <a:noAutofit/>
            </a:bodyPr>
            <a:lstStyle/>
            <a:p>
              <a:pPr marL="342900" indent="-342900" fontAlgn="auto">
                <a:buFont typeface="+mj-lt"/>
                <a:buAutoNum type="arabicPeriod" startAt="7"/>
              </a:pPr>
              <a:r>
                <a:rPr sz="1600" dirty="0">
                  <a:latin typeface="Huawei Sans" panose="020C0503030203020204" pitchFamily="34" charset="0"/>
                </a:rPr>
                <a:t>Display IPv6 information on the interface.</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20" name="组合 19"/>
          <p:cNvGrpSpPr/>
          <p:nvPr/>
        </p:nvGrpSpPr>
        <p:grpSpPr bwMode="gray">
          <a:xfrm>
            <a:off x="562401" y="2324722"/>
            <a:ext cx="11089232" cy="770701"/>
            <a:chOff x="527529" y="3277058"/>
            <a:chExt cx="11089232" cy="770701"/>
          </a:xfrm>
        </p:grpSpPr>
        <p:sp>
          <p:nvSpPr>
            <p:cNvPr id="8" name="矩形 7"/>
            <p:cNvSpPr/>
            <p:nvPr/>
          </p:nvSpPr>
          <p:spPr bwMode="gray">
            <a:xfrm>
              <a:off x="1008063" y="3709205"/>
              <a:ext cx="10441031"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 </a:t>
              </a:r>
              <a:r>
                <a:rPr sz="1600" b="1">
                  <a:latin typeface="Huawei Sans" panose="020C0503030203020204" pitchFamily="34" charset="0"/>
                </a:rPr>
                <a:t>display ipv6 neighbors </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矩形 10"/>
            <p:cNvSpPr/>
            <p:nvPr/>
          </p:nvSpPr>
          <p:spPr bwMode="gray">
            <a:xfrm>
              <a:off x="527529" y="3277058"/>
              <a:ext cx="11089232" cy="338554"/>
            </a:xfrm>
            <a:prstGeom prst="rect">
              <a:avLst/>
            </a:prstGeom>
          </p:spPr>
          <p:txBody>
            <a:bodyPr wrap="square">
              <a:noAutofit/>
            </a:bodyPr>
            <a:lstStyle/>
            <a:p>
              <a:pPr marL="342900" indent="-342900" fontAlgn="auto">
                <a:buFont typeface="+mj-lt"/>
                <a:buAutoNum type="arabicPeriod" startAt="8"/>
              </a:pPr>
              <a:r>
                <a:rPr sz="1600" dirty="0">
                  <a:latin typeface="Huawei Sans" panose="020C0503030203020204" pitchFamily="34" charset="0"/>
                </a:rPr>
                <a:t>Display neighbor entry information.</a:t>
              </a:r>
            </a:p>
          </p:txBody>
        </p:sp>
      </p:grpSp>
      <p:grpSp>
        <p:nvGrpSpPr>
          <p:cNvPr id="5" name="组合 4"/>
          <p:cNvGrpSpPr/>
          <p:nvPr/>
        </p:nvGrpSpPr>
        <p:grpSpPr bwMode="gray">
          <a:xfrm>
            <a:off x="562401" y="3272688"/>
            <a:ext cx="11089232" cy="1976965"/>
            <a:chOff x="503674" y="4485137"/>
            <a:chExt cx="11089232" cy="1976965"/>
          </a:xfrm>
        </p:grpSpPr>
        <p:sp>
          <p:nvSpPr>
            <p:cNvPr id="14" name="矩形 13"/>
            <p:cNvSpPr/>
            <p:nvPr/>
          </p:nvSpPr>
          <p:spPr bwMode="gray">
            <a:xfrm>
              <a:off x="960354" y="5000956"/>
              <a:ext cx="10464886"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[Huawei-GigabitEthernet0/0/0] </a:t>
              </a:r>
              <a:r>
                <a:rPr sz="1600" b="1">
                  <a:latin typeface="Huawei Sans" panose="020C0503030203020204" pitchFamily="34" charset="0"/>
                </a:rPr>
                <a:t>undo ipv6 nd ra halt</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bwMode="gray">
            <a:xfrm>
              <a:off x="503674" y="4485137"/>
              <a:ext cx="11089232" cy="338554"/>
            </a:xfrm>
            <a:prstGeom prst="rect">
              <a:avLst/>
            </a:prstGeom>
          </p:spPr>
          <p:txBody>
            <a:bodyPr wrap="square">
              <a:noAutofit/>
            </a:bodyPr>
            <a:lstStyle/>
            <a:p>
              <a:pPr marL="342900" indent="-342900" fontAlgn="auto">
                <a:buFont typeface="+mj-lt"/>
                <a:buAutoNum type="arabicPeriod" startAt="9"/>
              </a:pPr>
              <a:r>
                <a:rPr sz="1600" dirty="0">
                  <a:latin typeface="Huawei Sans" panose="020C0503030203020204" pitchFamily="34" charset="0"/>
                </a:rPr>
                <a:t>Enable the interface to send RA messages.</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矩形 15"/>
            <p:cNvSpPr/>
            <p:nvPr/>
          </p:nvSpPr>
          <p:spPr bwMode="gray">
            <a:xfrm>
              <a:off x="981686" y="5446439"/>
              <a:ext cx="10608699" cy="1015663"/>
            </a:xfrm>
            <a:prstGeom prst="rect">
              <a:avLst/>
            </a:prstGeom>
          </p:spPr>
          <p:txBody>
            <a:bodyPr wrap="square">
              <a:noAutofit/>
            </a:bodyPr>
            <a:lstStyle/>
            <a:p>
              <a:pPr fontAlgn="auto">
                <a:lnSpc>
                  <a:spcPts val="2400"/>
                </a:lnSpc>
              </a:pPr>
              <a:r>
                <a:rPr sz="1600" dirty="0">
                  <a:latin typeface="Huawei Sans" panose="020C0503030203020204" pitchFamily="34" charset="0"/>
                </a:rPr>
                <a:t>By default, Huawei router interfaces do not send ICMPv6 RA messages. In such a case, hosts on the network cannot periodically receive information about updated IPv6 address prefixes. To enable an interface to periodically send RA messages that carry both the IPv6 address prefix and </a:t>
              </a:r>
              <a:r>
                <a:rPr sz="1600" dirty="0" err="1">
                  <a:latin typeface="Huawei Sans" panose="020C0503030203020204" pitchFamily="34" charset="0"/>
                </a:rPr>
                <a:t>stateful</a:t>
              </a:r>
              <a:r>
                <a:rPr sz="1600" dirty="0">
                  <a:latin typeface="Huawei Sans" panose="020C0503030203020204" pitchFamily="34" charset="0"/>
                </a:rPr>
                <a:t> address </a:t>
              </a:r>
              <a:r>
                <a:rPr sz="1600" dirty="0" err="1">
                  <a:latin typeface="Huawei Sans" panose="020C0503030203020204" pitchFamily="34" charset="0"/>
                </a:rPr>
                <a:t>autoconfiguration</a:t>
              </a:r>
              <a:r>
                <a:rPr sz="1600" dirty="0">
                  <a:latin typeface="Huawei Sans" panose="020C0503030203020204" pitchFamily="34" charset="0"/>
                </a:rPr>
                <a:t> flag to a host, run the </a:t>
              </a:r>
              <a:r>
                <a:rPr sz="1600" b="1" dirty="0">
                  <a:latin typeface="Huawei Sans" panose="020C0503030203020204" pitchFamily="34" charset="0"/>
                </a:rPr>
                <a:t>undo ipv6 </a:t>
              </a:r>
              <a:r>
                <a:rPr sz="1600" b="1" dirty="0" err="1">
                  <a:latin typeface="Huawei Sans" panose="020C0503030203020204" pitchFamily="34" charset="0"/>
                </a:rPr>
                <a:t>nd</a:t>
              </a:r>
              <a:r>
                <a:rPr sz="1600" b="1" dirty="0">
                  <a:latin typeface="Huawei Sans" panose="020C0503030203020204" pitchFamily="34" charset="0"/>
                </a:rPr>
                <a:t> </a:t>
              </a:r>
              <a:r>
                <a:rPr sz="1600" b="1" dirty="0" err="1">
                  <a:latin typeface="Huawei Sans" panose="020C0503030203020204" pitchFamily="34" charset="0"/>
                </a:rPr>
                <a:t>ra</a:t>
              </a:r>
              <a:r>
                <a:rPr sz="1600" b="1" dirty="0">
                  <a:latin typeface="Huawei Sans" panose="020C0503030203020204" pitchFamily="34" charset="0"/>
                </a:rPr>
                <a:t> halt</a:t>
              </a:r>
              <a:r>
                <a:rPr sz="1600" dirty="0">
                  <a:latin typeface="Huawei Sans" panose="020C0503030203020204" pitchFamily="34" charset="0"/>
                </a:rPr>
                <a:t> command.</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Tree>
    <p:extLst>
      <p:ext uri="{BB962C8B-B14F-4D97-AF65-F5344CB8AC3E}">
        <p14:creationId xmlns:p14="http://schemas.microsoft.com/office/powerpoint/2010/main" val="10006349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gray">
          <a:xfrm>
            <a:off x="644576" y="1252523"/>
            <a:ext cx="5224429" cy="2698566"/>
          </a:xfrm>
          <a:prstGeom prst="rect">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IPv6 Address Configuration Examples </a:t>
            </a:r>
            <a:r>
              <a:rPr lang="en-US" altLang="zh-CN" dirty="0"/>
              <a:t>— </a:t>
            </a:r>
            <a:r>
              <a:rPr dirty="0">
                <a:latin typeface="Huawei Sans" panose="020C0503030203020204" pitchFamily="34" charset="0"/>
              </a:rPr>
              <a:t>Static Configuration</a:t>
            </a:r>
            <a:endParaRPr lang="zh-CN" altLang="en-US" dirty="0">
              <a:latin typeface="Huawei Sans" panose="020C0503030203020204" pitchFamily="34" charset="0"/>
            </a:endParaRPr>
          </a:p>
        </p:txBody>
      </p:sp>
      <p:sp>
        <p:nvSpPr>
          <p:cNvPr id="36" name="文本框 35"/>
          <p:cNvSpPr txBox="1"/>
          <p:nvPr/>
        </p:nvSpPr>
        <p:spPr bwMode="gray">
          <a:xfrm>
            <a:off x="6063879" y="1330510"/>
            <a:ext cx="5181483"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a:lnSpc>
                <a:spcPct val="125000"/>
              </a:lnSpc>
              <a:buFont typeface="+mj-lt"/>
              <a:buAutoNum type="arabicPeriod"/>
            </a:pPr>
            <a:r>
              <a:rPr sz="1400" dirty="0">
                <a:solidFill>
                  <a:srgbClr val="000000"/>
                </a:solidFill>
                <a:latin typeface="Huawei Sans" panose="020C0503030203020204" pitchFamily="34" charset="0"/>
              </a:rPr>
              <a:t>Enable IPv6 on R1, R2, and R3, and configure interfaces to automatically generate link-local addresses (use R1 as an example).</a:t>
            </a:r>
          </a:p>
        </p:txBody>
      </p:sp>
      <p:sp>
        <p:nvSpPr>
          <p:cNvPr id="37" name="Rectangle 3"/>
          <p:cNvSpPr/>
          <p:nvPr/>
        </p:nvSpPr>
        <p:spPr bwMode="gray">
          <a:xfrm>
            <a:off x="6237573" y="2168272"/>
            <a:ext cx="5184365" cy="1303809"/>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a:latin typeface="Huawei Sans" panose="020C0503030203020204" pitchFamily="34" charset="0"/>
              </a:rPr>
              <a:t>[R1]ipv6 </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dirty="0">
                <a:latin typeface="Huawei Sans" panose="020C0503030203020204" pitchFamily="34" charset="0"/>
              </a:rPr>
              <a:t>[R1]interface </a:t>
            </a:r>
            <a:r>
              <a:rPr sz="1400" dirty="0" err="1">
                <a:latin typeface="Huawei Sans" panose="020C0503030203020204" pitchFamily="34" charset="0"/>
              </a:rPr>
              <a:t>GigabitEthernet</a:t>
            </a:r>
            <a:r>
              <a:rPr sz="1400" dirty="0">
                <a:latin typeface="Huawei Sans" panose="020C0503030203020204" pitchFamily="34" charset="0"/>
              </a:rPr>
              <a:t> 0/0/0	</a:t>
            </a:r>
          </a:p>
          <a:p>
            <a:pPr fontAlgn="ctr">
              <a:lnSpc>
                <a:spcPts val="2400"/>
              </a:lnSpc>
            </a:pPr>
            <a:r>
              <a:rPr sz="1400" dirty="0">
                <a:latin typeface="Huawei Sans" panose="020C0503030203020204" pitchFamily="34" charset="0"/>
              </a:rPr>
              <a:t>[R1-GigabitEthernet0/0/0]ipv6 enable</a:t>
            </a:r>
          </a:p>
          <a:p>
            <a:pPr fontAlgn="ctr">
              <a:lnSpc>
                <a:spcPts val="2400"/>
              </a:lnSpc>
            </a:pPr>
            <a:r>
              <a:rPr sz="1400" dirty="0">
                <a:latin typeface="Huawei Sans" panose="020C0503030203020204" pitchFamily="34" charset="0"/>
              </a:rPr>
              <a:t>[R1-GigabitEthernet0/0/0]ipv6 address auto link-local </a:t>
            </a:r>
          </a:p>
        </p:txBody>
      </p:sp>
      <p:sp>
        <p:nvSpPr>
          <p:cNvPr id="38" name="文本框 37"/>
          <p:cNvSpPr txBox="1"/>
          <p:nvPr/>
        </p:nvSpPr>
        <p:spPr bwMode="gray">
          <a:xfrm>
            <a:off x="6134374" y="3631950"/>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a:lnSpc>
                <a:spcPct val="125000"/>
              </a:lnSpc>
              <a:buFont typeface="+mj-lt"/>
              <a:buAutoNum type="arabicPeriod" startAt="2"/>
            </a:pPr>
            <a:r>
              <a:rPr sz="1400">
                <a:solidFill>
                  <a:srgbClr val="000000"/>
                </a:solidFill>
                <a:latin typeface="Huawei Sans" panose="020C0503030203020204" pitchFamily="34" charset="0"/>
              </a:rPr>
              <a:t>Configure global unicast IPv6 address for R1's interfaces.</a:t>
            </a:r>
          </a:p>
        </p:txBody>
      </p:sp>
      <p:sp>
        <p:nvSpPr>
          <p:cNvPr id="40" name="文本框 39"/>
          <p:cNvSpPr txBox="1"/>
          <p:nvPr/>
        </p:nvSpPr>
        <p:spPr bwMode="gray">
          <a:xfrm>
            <a:off x="556321" y="4002989"/>
            <a:ext cx="5237811" cy="2246769"/>
          </a:xfrm>
          <a:prstGeom prst="rect">
            <a:avLst/>
          </a:prstGeom>
          <a:noFill/>
        </p:spPr>
        <p:txBody>
          <a:bodyPr wrap="square" rtlCol="0">
            <a:noAutofit/>
          </a:bodyPr>
          <a:lstStyle/>
          <a:p>
            <a:pPr fontAlgn="auto">
              <a:lnSpc>
                <a:spcPts val="2400"/>
              </a:lnSpc>
              <a:spcBef>
                <a:spcPts val="0"/>
              </a:spcBef>
              <a:spcAft>
                <a:spcPts val="600"/>
              </a:spcAft>
            </a:pPr>
            <a:r>
              <a:rPr sz="1400" dirty="0">
                <a:solidFill>
                  <a:prstClr val="black"/>
                </a:solidFill>
                <a:latin typeface="Huawei Sans" panose="020C0503030203020204" pitchFamily="34" charset="0"/>
              </a:rPr>
              <a:t>Configuration requirements:</a:t>
            </a:r>
            <a:endParaRPr lang="en-US" altLang="zh-CN" sz="1400" dirty="0">
              <a:solidFill>
                <a:prstClr val="black"/>
              </a:solidFill>
              <a:latin typeface="Huawei Sans" panose="020C0503030203020204" pitchFamily="34" charset="0"/>
            </a:endParaRPr>
          </a:p>
          <a:p>
            <a:pPr marL="273050" lvl="1" indent="-273050">
              <a:lnSpc>
                <a:spcPts val="2400"/>
              </a:lnSpc>
              <a:spcAft>
                <a:spcPts val="600"/>
              </a:spcAft>
              <a:buFont typeface="Huawei Sans" panose="020C0503030203020204" pitchFamily="34" charset="0"/>
              <a:buChar char="▫"/>
            </a:pPr>
            <a:r>
              <a:rPr sz="1400" dirty="0">
                <a:latin typeface="Huawei Sans" panose="020C0503030203020204" pitchFamily="34" charset="0"/>
              </a:rPr>
              <a:t>Manually configure IPv6 addresses for R1's GE 0/0/0 and GE 0/0/1.</a:t>
            </a:r>
            <a:endParaRPr lang="en-US" altLang="zh-CN" sz="1400" dirty="0">
              <a:latin typeface="Huawei Sans" panose="020C0503030203020204" pitchFamily="34" charset="0"/>
            </a:endParaRPr>
          </a:p>
          <a:p>
            <a:pPr marL="273050" lvl="1" indent="-273050">
              <a:lnSpc>
                <a:spcPts val="2400"/>
              </a:lnSpc>
              <a:spcAft>
                <a:spcPts val="600"/>
              </a:spcAft>
              <a:buFont typeface="Huawei Sans" panose="020C0503030203020204" pitchFamily="34" charset="0"/>
              <a:buChar char="▫"/>
            </a:pPr>
            <a:r>
              <a:rPr sz="1400" dirty="0">
                <a:solidFill>
                  <a:schemeClr val="bg1">
                    <a:lumMod val="50000"/>
                  </a:schemeClr>
                </a:solidFill>
                <a:latin typeface="Huawei Sans" panose="020C0503030203020204" pitchFamily="34" charset="0"/>
              </a:rPr>
              <a:t>Configure R2's GE 0/0/0 to obtain an IPv6 address through stateless address </a:t>
            </a:r>
            <a:r>
              <a:rPr sz="1400" dirty="0" err="1">
                <a:solidFill>
                  <a:schemeClr val="bg1">
                    <a:lumMod val="50000"/>
                  </a:schemeClr>
                </a:solidFill>
                <a:latin typeface="Huawei Sans" panose="020C0503030203020204" pitchFamily="34" charset="0"/>
              </a:rPr>
              <a:t>autoconfiguration</a:t>
            </a:r>
            <a:r>
              <a:rPr sz="1400" dirty="0">
                <a:solidFill>
                  <a:schemeClr val="bg1">
                    <a:lumMod val="50000"/>
                  </a:schemeClr>
                </a:solidFill>
                <a:latin typeface="Huawei Sans" panose="020C0503030203020204" pitchFamily="34" charset="0"/>
              </a:rPr>
              <a:t>.</a:t>
            </a:r>
            <a:endParaRPr lang="en-US" altLang="zh-CN" sz="1400" dirty="0">
              <a:solidFill>
                <a:schemeClr val="bg1">
                  <a:lumMod val="50000"/>
                </a:schemeClr>
              </a:solidFill>
              <a:latin typeface="Huawei Sans" panose="020C0503030203020204" pitchFamily="34" charset="0"/>
            </a:endParaRPr>
          </a:p>
          <a:p>
            <a:pPr marL="273050" lvl="1" indent="-273050">
              <a:lnSpc>
                <a:spcPts val="2400"/>
              </a:lnSpc>
              <a:spcAft>
                <a:spcPts val="600"/>
              </a:spcAft>
              <a:buFont typeface="Huawei Sans" panose="020C0503030203020204" pitchFamily="34" charset="0"/>
              <a:buChar char="▫"/>
            </a:pPr>
            <a:r>
              <a:rPr sz="1400" dirty="0">
                <a:solidFill>
                  <a:schemeClr val="bg1">
                    <a:lumMod val="50000"/>
                  </a:schemeClr>
                </a:solidFill>
                <a:latin typeface="Huawei Sans" panose="020C0503030203020204" pitchFamily="34" charset="0"/>
              </a:rPr>
              <a:t>Configure R3's GE 0/0/0 to obtain an IPv6 address through DHCPv6.</a:t>
            </a:r>
            <a:endParaRPr lang="en-US" altLang="zh-CN" sz="1400" dirty="0">
              <a:solidFill>
                <a:schemeClr val="bg1">
                  <a:lumMod val="50000"/>
                </a:schemeClr>
              </a:solidFill>
              <a:latin typeface="Huawei Sans" panose="020C0503030203020204" pitchFamily="34" charset="0"/>
            </a:endParaRPr>
          </a:p>
          <a:p>
            <a:pPr marL="655200" lvl="1" indent="-285750">
              <a:lnSpc>
                <a:spcPts val="2400"/>
              </a:lnSpc>
              <a:spcAft>
                <a:spcPts val="600"/>
              </a:spcAft>
              <a:buFont typeface="Huawei Sans" panose="020C0503030203020204" pitchFamily="34" charset="0"/>
              <a:buChar char="▫"/>
            </a:pPr>
            <a:endParaRPr lang="en-US" altLang="zh-CN" sz="1400" dirty="0">
              <a:latin typeface="Huawei Sans" panose="020C0503030203020204" pitchFamily="34" charset="0"/>
            </a:endParaRPr>
          </a:p>
        </p:txBody>
      </p:sp>
      <p:grpSp>
        <p:nvGrpSpPr>
          <p:cNvPr id="41" name="组合 40"/>
          <p:cNvGrpSpPr/>
          <p:nvPr/>
        </p:nvGrpSpPr>
        <p:grpSpPr bwMode="gray">
          <a:xfrm>
            <a:off x="1876745" y="1216433"/>
            <a:ext cx="3554064" cy="2588807"/>
            <a:chOff x="494500" y="1496825"/>
            <a:chExt cx="3554064" cy="2588807"/>
          </a:xfrm>
        </p:grpSpPr>
        <p:cxnSp>
          <p:nvCxnSpPr>
            <p:cNvPr id="43" name="直接连接符 42"/>
            <p:cNvCxnSpPr>
              <a:stCxn id="45" idx="3"/>
              <a:endCxn id="50" idx="3"/>
            </p:cNvCxnSpPr>
            <p:nvPr/>
          </p:nvCxnSpPr>
          <p:spPr bwMode="gray">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4" name="矩形 43"/>
            <p:cNvSpPr/>
            <p:nvPr/>
          </p:nvSpPr>
          <p:spPr bwMode="gray">
            <a:xfrm rot="1181421">
              <a:off x="1046172" y="2151984"/>
              <a:ext cx="1172119" cy="276999"/>
            </a:xfrm>
            <a:prstGeom prst="rect">
              <a:avLst/>
            </a:prstGeom>
          </p:spPr>
          <p:txBody>
            <a:bodyPr wrap="square">
              <a:noAutofit/>
            </a:bodyPr>
            <a:lstStyle/>
            <a:p>
              <a:r>
                <a:rPr sz="1200">
                  <a:latin typeface="Huawei Sans" panose="020C0503030203020204" pitchFamily="34" charset="0"/>
                </a:rPr>
                <a:t>GE 0/0/0</a:t>
              </a:r>
              <a:endParaRPr lang="en-US" altLang="zh-CN" sz="1200" dirty="0">
                <a:latin typeface="Huawei Sans" panose="020C0503030203020204" pitchFamily="34" charset="0"/>
              </a:endParaRP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4500" y="1742467"/>
              <a:ext cx="658537" cy="540000"/>
            </a:xfrm>
            <a:prstGeom prst="rect">
              <a:avLst/>
            </a:prstGeom>
          </p:spPr>
        </p:pic>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4500" y="3273799"/>
              <a:ext cx="658537" cy="540000"/>
            </a:xfrm>
            <a:prstGeom prst="rect">
              <a:avLst/>
            </a:prstGeom>
          </p:spPr>
        </p:pic>
        <p:sp>
          <p:nvSpPr>
            <p:cNvPr id="48" name="矩形 47"/>
            <p:cNvSpPr/>
            <p:nvPr/>
          </p:nvSpPr>
          <p:spPr bwMode="gray">
            <a:xfrm>
              <a:off x="535736" y="3777855"/>
              <a:ext cx="576064" cy="307777"/>
            </a:xfrm>
            <a:prstGeom prst="rect">
              <a:avLst/>
            </a:prstGeom>
          </p:spPr>
          <p:txBody>
            <a:bodyPr wrap="square">
              <a:noAutofit/>
            </a:bodyPr>
            <a:lstStyle/>
            <a:p>
              <a:pPr algn="ctr"/>
              <a:r>
                <a:rPr sz="1400">
                  <a:latin typeface="Huawei Sans" panose="020C0503030203020204" pitchFamily="34" charset="0"/>
                </a:rPr>
                <a:t>R2</a:t>
              </a:r>
              <a:endParaRPr lang="en-US" altLang="zh-CN" sz="1400" dirty="0">
                <a:latin typeface="Huawei Sans" panose="020C0503030203020204" pitchFamily="34" charset="0"/>
              </a:endParaRPr>
            </a:p>
          </p:txBody>
        </p:sp>
        <p:cxnSp>
          <p:nvCxnSpPr>
            <p:cNvPr id="49" name="直接连接符 48"/>
            <p:cNvCxnSpPr>
              <a:stCxn id="47" idx="3"/>
              <a:endCxn id="50" idx="3"/>
            </p:cNvCxnSpPr>
            <p:nvPr/>
          </p:nvCxnSpPr>
          <p:spPr bwMode="gray">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46277" y="2523807"/>
              <a:ext cx="658537" cy="540000"/>
            </a:xfrm>
            <a:prstGeom prst="rect">
              <a:avLst/>
            </a:prstGeom>
          </p:spPr>
        </p:pic>
        <p:sp>
          <p:nvSpPr>
            <p:cNvPr id="53" name="矩形 52"/>
            <p:cNvSpPr/>
            <p:nvPr/>
          </p:nvSpPr>
          <p:spPr bwMode="gray">
            <a:xfrm>
              <a:off x="2285093" y="2664391"/>
              <a:ext cx="576064" cy="307777"/>
            </a:xfrm>
            <a:prstGeom prst="rect">
              <a:avLst/>
            </a:prstGeom>
          </p:spPr>
          <p:txBody>
            <a:bodyPr wrap="square">
              <a:noAutofit/>
            </a:bodyPr>
            <a:lstStyle/>
            <a:p>
              <a:pPr algn="ctr"/>
              <a:r>
                <a:rPr sz="1400">
                  <a:latin typeface="Huawei Sans" panose="020C0503030203020204" pitchFamily="34" charset="0"/>
                </a:rPr>
                <a:t>R1</a:t>
              </a:r>
              <a:endParaRPr lang="en-US" altLang="zh-CN" sz="1400" dirty="0">
                <a:latin typeface="Huawei Sans" panose="020C0503030203020204" pitchFamily="34" charset="0"/>
              </a:endParaRPr>
            </a:p>
          </p:txBody>
        </p:sp>
        <p:sp>
          <p:nvSpPr>
            <p:cNvPr id="54" name="矩形 53"/>
            <p:cNvSpPr/>
            <p:nvPr/>
          </p:nvSpPr>
          <p:spPr bwMode="gray">
            <a:xfrm>
              <a:off x="535736" y="1496825"/>
              <a:ext cx="576064" cy="307777"/>
            </a:xfrm>
            <a:prstGeom prst="rect">
              <a:avLst/>
            </a:prstGeom>
          </p:spPr>
          <p:txBody>
            <a:bodyPr wrap="square">
              <a:noAutofit/>
            </a:bodyPr>
            <a:lstStyle/>
            <a:p>
              <a:pPr algn="ctr"/>
              <a:r>
                <a:rPr sz="1400">
                  <a:latin typeface="Huawei Sans" panose="020C0503030203020204" pitchFamily="34" charset="0"/>
                </a:rPr>
                <a:t>R3</a:t>
              </a:r>
              <a:endParaRPr lang="en-US" altLang="zh-CN" sz="1400" dirty="0">
                <a:latin typeface="Huawei Sans" panose="020C0503030203020204" pitchFamily="34" charset="0"/>
              </a:endParaRPr>
            </a:p>
          </p:txBody>
        </p:sp>
        <p:sp>
          <p:nvSpPr>
            <p:cNvPr id="55" name="矩形 54"/>
            <p:cNvSpPr/>
            <p:nvPr/>
          </p:nvSpPr>
          <p:spPr bwMode="gray">
            <a:xfrm rot="20640189">
              <a:off x="1070071" y="3151905"/>
              <a:ext cx="1164145" cy="276999"/>
            </a:xfrm>
            <a:prstGeom prst="rect">
              <a:avLst/>
            </a:prstGeom>
          </p:spPr>
          <p:txBody>
            <a:bodyPr wrap="square">
              <a:noAutofit/>
            </a:bodyPr>
            <a:lstStyle/>
            <a:p>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56" name="矩形 55"/>
            <p:cNvSpPr/>
            <p:nvPr/>
          </p:nvSpPr>
          <p:spPr bwMode="gray">
            <a:xfrm>
              <a:off x="1991755" y="2093001"/>
              <a:ext cx="2056809" cy="276999"/>
            </a:xfrm>
            <a:prstGeom prst="rect">
              <a:avLst/>
            </a:prstGeom>
          </p:spPr>
          <p:txBody>
            <a:bodyPr wrap="square">
              <a:noAutofit/>
            </a:bodyPr>
            <a:lstStyle/>
            <a:p>
              <a:pPr algn="ctr"/>
              <a:r>
                <a:rPr sz="1200">
                  <a:latin typeface="Huawei Sans" panose="020C0503030203020204" pitchFamily="34" charset="0"/>
                </a:rPr>
                <a:t>2001:DB8:13::1/64</a:t>
              </a:r>
              <a:endParaRPr lang="en-US" altLang="zh-CN" sz="1200" dirty="0">
                <a:latin typeface="Huawei Sans" panose="020C0503030203020204" pitchFamily="34" charset="0"/>
              </a:endParaRPr>
            </a:p>
          </p:txBody>
        </p:sp>
        <p:sp>
          <p:nvSpPr>
            <p:cNvPr id="57" name="矩形 56"/>
            <p:cNvSpPr/>
            <p:nvPr/>
          </p:nvSpPr>
          <p:spPr bwMode="gray">
            <a:xfrm rot="20455349">
              <a:off x="1350019" y="2919212"/>
              <a:ext cx="1844920" cy="276999"/>
            </a:xfrm>
            <a:prstGeom prst="rect">
              <a:avLst/>
            </a:prstGeom>
          </p:spPr>
          <p:txBody>
            <a:bodyPr wrap="square">
              <a:noAutofit/>
            </a:bodyPr>
            <a:lstStyle/>
            <a:p>
              <a:pPr algn="ctr"/>
              <a:r>
                <a:rPr sz="1200" dirty="0">
                  <a:latin typeface="Huawei Sans" panose="020C0503030203020204" pitchFamily="34" charset="0"/>
                </a:rPr>
                <a:t>GE 0/0/1</a:t>
              </a:r>
              <a:endParaRPr lang="en-US" altLang="zh-CN" sz="1200" dirty="0">
                <a:latin typeface="Huawei Sans" panose="020C0503030203020204" pitchFamily="34" charset="0"/>
              </a:endParaRPr>
            </a:p>
          </p:txBody>
        </p:sp>
        <p:sp>
          <p:nvSpPr>
            <p:cNvPr id="30" name="矩形 29"/>
            <p:cNvSpPr/>
            <p:nvPr/>
          </p:nvSpPr>
          <p:spPr bwMode="gray">
            <a:xfrm rot="1232455">
              <a:off x="1390033" y="2394191"/>
              <a:ext cx="2056809" cy="276999"/>
            </a:xfrm>
            <a:prstGeom prst="rect">
              <a:avLst/>
            </a:prstGeom>
          </p:spPr>
          <p:txBody>
            <a:bodyPr wrap="square">
              <a:noAutofit/>
            </a:bodyPr>
            <a:lstStyle/>
            <a:p>
              <a:pPr algn="ctr"/>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31" name="矩形 30"/>
            <p:cNvSpPr/>
            <p:nvPr/>
          </p:nvSpPr>
          <p:spPr bwMode="gray">
            <a:xfrm>
              <a:off x="2076639" y="3196225"/>
              <a:ext cx="1844920" cy="276999"/>
            </a:xfrm>
            <a:prstGeom prst="rect">
              <a:avLst/>
            </a:prstGeom>
          </p:spPr>
          <p:txBody>
            <a:bodyPr wrap="square">
              <a:noAutofit/>
            </a:bodyPr>
            <a:lstStyle/>
            <a:p>
              <a:pPr algn="ctr"/>
              <a:r>
                <a:rPr sz="1200">
                  <a:latin typeface="Huawei Sans" panose="020C0503030203020204" pitchFamily="34" charset="0"/>
                </a:rPr>
                <a:t>2001:DB8:12::1/64</a:t>
              </a:r>
            </a:p>
          </p:txBody>
        </p:sp>
        <p:sp>
          <p:nvSpPr>
            <p:cNvPr id="32" name="矩形 31"/>
            <p:cNvSpPr/>
            <p:nvPr/>
          </p:nvSpPr>
          <p:spPr bwMode="gray">
            <a:xfrm>
              <a:off x="1087655" y="3536800"/>
              <a:ext cx="2084515" cy="276999"/>
            </a:xfrm>
            <a:prstGeom prst="rect">
              <a:avLst/>
            </a:prstGeom>
          </p:spPr>
          <p:txBody>
            <a:bodyPr wrap="square">
              <a:noAutofit/>
            </a:bodyPr>
            <a:lstStyle/>
            <a:p>
              <a:r>
                <a:rPr sz="1200" dirty="0">
                  <a:latin typeface="Huawei Sans" panose="020C0503030203020204" pitchFamily="34" charset="0"/>
                </a:rPr>
                <a:t>Stateless address </a:t>
              </a:r>
              <a:r>
                <a:rPr sz="1200" dirty="0" err="1">
                  <a:latin typeface="Huawei Sans" panose="020C0503030203020204" pitchFamily="34" charset="0"/>
                </a:rPr>
                <a:t>autoconfiguration</a:t>
              </a:r>
              <a:endParaRPr lang="en-US" altLang="zh-CN" sz="1200" dirty="0">
                <a:latin typeface="Huawei Sans" panose="020C0503030203020204" pitchFamily="34" charset="0"/>
              </a:endParaRPr>
            </a:p>
          </p:txBody>
        </p:sp>
        <p:sp>
          <p:nvSpPr>
            <p:cNvPr id="33" name="矩形 32"/>
            <p:cNvSpPr/>
            <p:nvPr/>
          </p:nvSpPr>
          <p:spPr bwMode="gray">
            <a:xfrm>
              <a:off x="1082566" y="1586894"/>
              <a:ext cx="1696189" cy="276999"/>
            </a:xfrm>
            <a:prstGeom prst="rect">
              <a:avLst/>
            </a:prstGeom>
          </p:spPr>
          <p:txBody>
            <a:bodyPr wrap="square">
              <a:noAutofit/>
            </a:bodyPr>
            <a:lstStyle/>
            <a:p>
              <a:r>
                <a:rPr sz="1200" dirty="0">
                  <a:latin typeface="Huawei Sans" panose="020C0503030203020204" pitchFamily="34" charset="0"/>
                </a:rPr>
                <a:t>Address obtained using DHCPv6</a:t>
              </a:r>
              <a:endParaRPr lang="en-US" altLang="zh-CN" sz="1200" dirty="0">
                <a:latin typeface="Huawei Sans" panose="020C0503030203020204" pitchFamily="34" charset="0"/>
              </a:endParaRPr>
            </a:p>
          </p:txBody>
        </p:sp>
      </p:grpSp>
      <p:sp>
        <p:nvSpPr>
          <p:cNvPr id="28" name="Rectangle 3"/>
          <p:cNvSpPr/>
          <p:nvPr/>
        </p:nvSpPr>
        <p:spPr bwMode="gray">
          <a:xfrm>
            <a:off x="6237573" y="4118895"/>
            <a:ext cx="5184365" cy="1267458"/>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a:latin typeface="Huawei Sans" panose="020C0503030203020204" pitchFamily="34" charset="0"/>
              </a:rPr>
              <a:t>[R1]interface </a:t>
            </a:r>
            <a:r>
              <a:rPr sz="1400" dirty="0" err="1">
                <a:latin typeface="Huawei Sans" panose="020C0503030203020204" pitchFamily="34" charset="0"/>
              </a:rPr>
              <a:t>GigabitEthernet</a:t>
            </a:r>
            <a:r>
              <a:rPr sz="1400" dirty="0">
                <a:latin typeface="Huawei Sans" panose="020C0503030203020204" pitchFamily="34" charset="0"/>
              </a:rPr>
              <a:t> 0/0/0</a:t>
            </a:r>
          </a:p>
          <a:p>
            <a:pPr fontAlgn="ctr">
              <a:lnSpc>
                <a:spcPts val="2400"/>
              </a:lnSpc>
            </a:pPr>
            <a:r>
              <a:rPr sz="1400" dirty="0">
                <a:latin typeface="Huawei Sans" panose="020C0503030203020204" pitchFamily="34" charset="0"/>
              </a:rPr>
              <a:t>[R1-GigabitEthernet0/0/0]ipv6 address 2001:DB8:13::1 64 [R1-GigabitEthernet0/0/0]interface </a:t>
            </a:r>
            <a:r>
              <a:rPr sz="1400" dirty="0" err="1">
                <a:latin typeface="Huawei Sans" panose="020C0503030203020204" pitchFamily="34" charset="0"/>
              </a:rPr>
              <a:t>GigabitEthernet</a:t>
            </a:r>
            <a:r>
              <a:rPr sz="1400" dirty="0">
                <a:latin typeface="Huawei Sans" panose="020C0503030203020204" pitchFamily="34" charset="0"/>
              </a:rPr>
              <a:t> 0/0/1</a:t>
            </a:r>
          </a:p>
          <a:p>
            <a:pPr fontAlgn="ctr">
              <a:lnSpc>
                <a:spcPts val="2400"/>
              </a:lnSpc>
            </a:pPr>
            <a:r>
              <a:rPr sz="1400" dirty="0">
                <a:latin typeface="Huawei Sans" panose="020C0503030203020204" pitchFamily="34" charset="0"/>
              </a:rPr>
              <a:t>[R1-GigabitEthernet0/0/1]ipv6 address  2001:DB8:12::1 64</a:t>
            </a:r>
            <a:endParaRPr lang="en-US" altLang="zh-CN" sz="14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40846625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IPv6 Address Configuration Examples </a:t>
            </a:r>
            <a:r>
              <a:rPr lang="en-US" altLang="zh-CN" dirty="0"/>
              <a:t>— </a:t>
            </a:r>
            <a:r>
              <a:rPr dirty="0">
                <a:latin typeface="Huawei Sans" panose="020C0503030203020204" pitchFamily="34" charset="0"/>
              </a:rPr>
              <a:t>Stateless Address Autoconfiguration</a:t>
            </a:r>
            <a:endParaRPr lang="zh-CN" altLang="en-US" dirty="0">
              <a:latin typeface="Huawei Sans" panose="020C0503030203020204" pitchFamily="34" charset="0"/>
            </a:endParaRPr>
          </a:p>
        </p:txBody>
      </p:sp>
      <p:sp>
        <p:nvSpPr>
          <p:cNvPr id="4" name="文本框 3"/>
          <p:cNvSpPr txBox="1"/>
          <p:nvPr/>
        </p:nvSpPr>
        <p:spPr bwMode="gray">
          <a:xfrm>
            <a:off x="6330189" y="2151009"/>
            <a:ext cx="5649912" cy="37405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a:lnSpc>
                <a:spcPct val="125000"/>
              </a:lnSpc>
              <a:buFont typeface="+mj-lt"/>
              <a:buAutoNum type="arabicPeriod"/>
            </a:pPr>
            <a:r>
              <a:rPr sz="1600" dirty="0">
                <a:solidFill>
                  <a:srgbClr val="000000"/>
                </a:solidFill>
                <a:latin typeface="Huawei Sans" panose="020C0503030203020204" pitchFamily="34" charset="0"/>
              </a:rPr>
              <a:t>Enable RA message advertisement on R1.</a:t>
            </a:r>
            <a:endParaRPr lang="zh-CN" altLang="en-US" sz="1600" dirty="0">
              <a:solidFill>
                <a:srgbClr val="000000"/>
              </a:solidFill>
              <a:latin typeface="Huawei Sans" panose="020C0503030203020204" pitchFamily="34" charset="0"/>
            </a:endParaRPr>
          </a:p>
        </p:txBody>
      </p:sp>
      <p:sp>
        <p:nvSpPr>
          <p:cNvPr id="5" name="Rectangle 3"/>
          <p:cNvSpPr/>
          <p:nvPr/>
        </p:nvSpPr>
        <p:spPr bwMode="gray">
          <a:xfrm>
            <a:off x="6403340" y="2606594"/>
            <a:ext cx="5140358" cy="657753"/>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a:latin typeface="Huawei Sans" panose="020C0503030203020204" pitchFamily="34" charset="0"/>
              </a:rPr>
              <a:t>[R1]interface </a:t>
            </a:r>
            <a:r>
              <a:rPr sz="1400" dirty="0" err="1">
                <a:latin typeface="Huawei Sans" panose="020C0503030203020204" pitchFamily="34" charset="0"/>
              </a:rPr>
              <a:t>GigabitEthernet</a:t>
            </a:r>
            <a:r>
              <a:rPr sz="1400" dirty="0">
                <a:latin typeface="Huawei Sans" panose="020C0503030203020204" pitchFamily="34" charset="0"/>
              </a:rPr>
              <a:t> 0/0/1	</a:t>
            </a:r>
          </a:p>
          <a:p>
            <a:pPr fontAlgn="ctr">
              <a:lnSpc>
                <a:spcPts val="2400"/>
              </a:lnSpc>
            </a:pPr>
            <a:r>
              <a:rPr sz="1400" dirty="0">
                <a:latin typeface="Huawei Sans" panose="020C0503030203020204" pitchFamily="34" charset="0"/>
              </a:rPr>
              <a:t>[R1-GigabitEthernet0/0/1]undo ipv6 </a:t>
            </a:r>
            <a:r>
              <a:rPr sz="1400" dirty="0" err="1">
                <a:latin typeface="Huawei Sans" panose="020C0503030203020204" pitchFamily="34" charset="0"/>
              </a:rPr>
              <a:t>nd</a:t>
            </a:r>
            <a:r>
              <a:rPr sz="1400" dirty="0">
                <a:latin typeface="Huawei Sans" panose="020C0503030203020204" pitchFamily="34" charset="0"/>
              </a:rPr>
              <a:t> </a:t>
            </a:r>
            <a:r>
              <a:rPr sz="1400" dirty="0" err="1">
                <a:latin typeface="Huawei Sans" panose="020C0503030203020204" pitchFamily="34" charset="0"/>
              </a:rPr>
              <a:t>ra</a:t>
            </a:r>
            <a:r>
              <a:rPr sz="1400" dirty="0">
                <a:latin typeface="Huawei Sans" panose="020C0503030203020204" pitchFamily="34" charset="0"/>
              </a:rPr>
              <a:t> halt</a:t>
            </a:r>
          </a:p>
        </p:txBody>
      </p:sp>
      <p:sp>
        <p:nvSpPr>
          <p:cNvPr id="25" name="Rectangle 3"/>
          <p:cNvSpPr/>
          <p:nvPr/>
        </p:nvSpPr>
        <p:spPr bwMode="gray">
          <a:xfrm>
            <a:off x="6358040" y="4186753"/>
            <a:ext cx="5140358" cy="651905"/>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a:latin typeface="Huawei Sans" panose="020C0503030203020204" pitchFamily="34" charset="0"/>
              </a:rPr>
              <a:t>[R2]interface GigabitEthernet 0/0/0</a:t>
            </a:r>
          </a:p>
          <a:p>
            <a:pPr fontAlgn="ctr">
              <a:lnSpc>
                <a:spcPts val="2400"/>
              </a:lnSpc>
            </a:pPr>
            <a:r>
              <a:rPr sz="1400">
                <a:latin typeface="Huawei Sans" panose="020C0503030203020204" pitchFamily="34" charset="0"/>
              </a:rPr>
              <a:t>[R2-GigabitEthernet0/0/0]ipv6 address auto global </a:t>
            </a:r>
          </a:p>
        </p:txBody>
      </p:sp>
      <p:sp>
        <p:nvSpPr>
          <p:cNvPr id="52" name="矩形 51"/>
          <p:cNvSpPr/>
          <p:nvPr/>
        </p:nvSpPr>
        <p:spPr bwMode="gray">
          <a:xfrm>
            <a:off x="644576" y="1252523"/>
            <a:ext cx="5224429" cy="2698566"/>
          </a:xfrm>
          <a:prstGeom prst="rect">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sp>
        <p:nvSpPr>
          <p:cNvPr id="53" name="文本框 52"/>
          <p:cNvSpPr txBox="1"/>
          <p:nvPr/>
        </p:nvSpPr>
        <p:spPr bwMode="gray">
          <a:xfrm>
            <a:off x="562707" y="3959029"/>
            <a:ext cx="5213840" cy="2246769"/>
          </a:xfrm>
          <a:prstGeom prst="rect">
            <a:avLst/>
          </a:prstGeom>
          <a:noFill/>
        </p:spPr>
        <p:txBody>
          <a:bodyPr wrap="square" rtlCol="0">
            <a:noAutofit/>
          </a:bodyPr>
          <a:lstStyle/>
          <a:p>
            <a:pPr fontAlgn="auto">
              <a:lnSpc>
                <a:spcPts val="2400"/>
              </a:lnSpc>
              <a:spcBef>
                <a:spcPts val="0"/>
              </a:spcBef>
              <a:spcAft>
                <a:spcPts val="600"/>
              </a:spcAft>
            </a:pPr>
            <a:r>
              <a:rPr sz="1400" dirty="0">
                <a:solidFill>
                  <a:prstClr val="black"/>
                </a:solidFill>
                <a:latin typeface="Huawei Sans" panose="020C0503030203020204" pitchFamily="34" charset="0"/>
              </a:rPr>
              <a:t>Configuration requirements:</a:t>
            </a:r>
            <a:endParaRPr lang="en-US" altLang="zh-CN" sz="1400" dirty="0">
              <a:solidFill>
                <a:prstClr val="black"/>
              </a:solidFill>
              <a:latin typeface="Huawei Sans" panose="020C0503030203020204" pitchFamily="34" charset="0"/>
            </a:endParaRPr>
          </a:p>
          <a:p>
            <a:pPr marL="315913" lvl="1" indent="-315913">
              <a:lnSpc>
                <a:spcPts val="2400"/>
              </a:lnSpc>
              <a:spcAft>
                <a:spcPts val="600"/>
              </a:spcAft>
              <a:buFont typeface="Huawei Sans" panose="020C0503030203020204" pitchFamily="34" charset="0"/>
              <a:buChar char="▫"/>
            </a:pPr>
            <a:r>
              <a:rPr sz="1400" dirty="0">
                <a:solidFill>
                  <a:schemeClr val="bg1">
                    <a:lumMod val="50000"/>
                  </a:schemeClr>
                </a:solidFill>
                <a:latin typeface="Huawei Sans" panose="020C0503030203020204" pitchFamily="34" charset="0"/>
              </a:rPr>
              <a:t>Manually configure IPv6 addresses for R1's GE 0/0/0 and GE 0/0/1.</a:t>
            </a:r>
            <a:endParaRPr lang="en-US" altLang="zh-CN" sz="1400" dirty="0">
              <a:solidFill>
                <a:schemeClr val="bg1">
                  <a:lumMod val="50000"/>
                </a:schemeClr>
              </a:solidFill>
              <a:latin typeface="Huawei Sans" panose="020C0503030203020204" pitchFamily="34" charset="0"/>
            </a:endParaRPr>
          </a:p>
          <a:p>
            <a:pPr marL="315913" lvl="1" indent="-315913">
              <a:lnSpc>
                <a:spcPts val="2400"/>
              </a:lnSpc>
              <a:spcAft>
                <a:spcPts val="600"/>
              </a:spcAft>
              <a:buFont typeface="Huawei Sans" panose="020C0503030203020204" pitchFamily="34" charset="0"/>
              <a:buChar char="▫"/>
            </a:pPr>
            <a:r>
              <a:rPr sz="1400" dirty="0">
                <a:latin typeface="Huawei Sans" panose="020C0503030203020204" pitchFamily="34" charset="0"/>
              </a:rPr>
              <a:t>Configure R2's GE 0/0/0 to obtain an IPv6 address through stateless address </a:t>
            </a:r>
            <a:r>
              <a:rPr sz="1400" dirty="0" err="1">
                <a:latin typeface="Huawei Sans" panose="020C0503030203020204" pitchFamily="34" charset="0"/>
              </a:rPr>
              <a:t>autoconfiguration</a:t>
            </a:r>
            <a:r>
              <a:rPr sz="1400" dirty="0">
                <a:latin typeface="Huawei Sans" panose="020C0503030203020204" pitchFamily="34" charset="0"/>
              </a:rPr>
              <a:t>.</a:t>
            </a:r>
            <a:endParaRPr lang="en-US" altLang="zh-CN" sz="1400" dirty="0">
              <a:latin typeface="Huawei Sans" panose="020C0503030203020204" pitchFamily="34" charset="0"/>
            </a:endParaRPr>
          </a:p>
          <a:p>
            <a:pPr marL="315913" lvl="1" indent="-315913">
              <a:lnSpc>
                <a:spcPts val="2400"/>
              </a:lnSpc>
              <a:spcAft>
                <a:spcPts val="600"/>
              </a:spcAft>
              <a:buFont typeface="Huawei Sans" panose="020C0503030203020204" pitchFamily="34" charset="0"/>
              <a:buChar char="▫"/>
            </a:pPr>
            <a:r>
              <a:rPr sz="1400" dirty="0">
                <a:solidFill>
                  <a:schemeClr val="bg1">
                    <a:lumMod val="50000"/>
                  </a:schemeClr>
                </a:solidFill>
                <a:latin typeface="Huawei Sans" panose="020C0503030203020204" pitchFamily="34" charset="0"/>
              </a:rPr>
              <a:t>Configure R3's GE 0/0/0 to obtain an IPv6 address through DHCPv6.</a:t>
            </a:r>
            <a:endParaRPr lang="en-US" altLang="zh-CN" sz="1400" dirty="0">
              <a:solidFill>
                <a:schemeClr val="bg1">
                  <a:lumMod val="50000"/>
                </a:schemeClr>
              </a:solidFill>
              <a:latin typeface="Huawei Sans" panose="020C0503030203020204" pitchFamily="34" charset="0"/>
            </a:endParaRPr>
          </a:p>
          <a:p>
            <a:pPr marL="655200" lvl="1" indent="-285750">
              <a:lnSpc>
                <a:spcPts val="2400"/>
              </a:lnSpc>
              <a:spcAft>
                <a:spcPts val="600"/>
              </a:spcAft>
              <a:buFont typeface="Huawei Sans" panose="020C0503030203020204" pitchFamily="34" charset="0"/>
              <a:buChar char="▫"/>
            </a:pPr>
            <a:endParaRPr lang="en-US" altLang="zh-CN" sz="1400" dirty="0">
              <a:latin typeface="Huawei Sans" panose="020C0503030203020204" pitchFamily="34" charset="0"/>
            </a:endParaRPr>
          </a:p>
        </p:txBody>
      </p:sp>
      <p:grpSp>
        <p:nvGrpSpPr>
          <p:cNvPr id="54" name="组合 53"/>
          <p:cNvGrpSpPr/>
          <p:nvPr/>
        </p:nvGrpSpPr>
        <p:grpSpPr bwMode="gray">
          <a:xfrm>
            <a:off x="1876745" y="1216433"/>
            <a:ext cx="3478156" cy="2588807"/>
            <a:chOff x="494500" y="1496825"/>
            <a:chExt cx="3478156" cy="2588807"/>
          </a:xfrm>
        </p:grpSpPr>
        <p:cxnSp>
          <p:nvCxnSpPr>
            <p:cNvPr id="55" name="直接连接符 54"/>
            <p:cNvCxnSpPr>
              <a:stCxn id="57" idx="3"/>
              <a:endCxn id="61" idx="3"/>
            </p:cNvCxnSpPr>
            <p:nvPr/>
          </p:nvCxnSpPr>
          <p:spPr bwMode="gray">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6" name="矩形 55"/>
            <p:cNvSpPr/>
            <p:nvPr/>
          </p:nvSpPr>
          <p:spPr bwMode="gray">
            <a:xfrm rot="1181421">
              <a:off x="1046172" y="2151984"/>
              <a:ext cx="1172119" cy="276999"/>
            </a:xfrm>
            <a:prstGeom prst="rect">
              <a:avLst/>
            </a:prstGeom>
          </p:spPr>
          <p:txBody>
            <a:bodyPr wrap="square">
              <a:noAutofit/>
            </a:bodyPr>
            <a:lstStyle/>
            <a:p>
              <a:r>
                <a:rPr sz="1200">
                  <a:latin typeface="Huawei Sans" panose="020C0503030203020204" pitchFamily="34" charset="0"/>
                </a:rPr>
                <a:t>GE 0/0/0</a:t>
              </a:r>
              <a:endParaRPr lang="en-US" altLang="zh-CN" sz="1200" dirty="0">
                <a:latin typeface="Huawei Sans" panose="020C0503030203020204" pitchFamily="34" charset="0"/>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4500" y="1742467"/>
              <a:ext cx="658537" cy="540000"/>
            </a:xfrm>
            <a:prstGeom prst="rect">
              <a:avLst/>
            </a:prstGeom>
          </p:spPr>
        </p:pic>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4500" y="3273799"/>
              <a:ext cx="658537" cy="540000"/>
            </a:xfrm>
            <a:prstGeom prst="rect">
              <a:avLst/>
            </a:prstGeom>
          </p:spPr>
        </p:pic>
        <p:sp>
          <p:nvSpPr>
            <p:cNvPr id="59" name="矩形 58"/>
            <p:cNvSpPr/>
            <p:nvPr/>
          </p:nvSpPr>
          <p:spPr bwMode="gray">
            <a:xfrm>
              <a:off x="535736" y="3777855"/>
              <a:ext cx="576064" cy="307777"/>
            </a:xfrm>
            <a:prstGeom prst="rect">
              <a:avLst/>
            </a:prstGeom>
          </p:spPr>
          <p:txBody>
            <a:bodyPr wrap="square">
              <a:noAutofit/>
            </a:bodyPr>
            <a:lstStyle/>
            <a:p>
              <a:pPr algn="ctr"/>
              <a:r>
                <a:rPr sz="1400">
                  <a:latin typeface="Huawei Sans" panose="020C0503030203020204" pitchFamily="34" charset="0"/>
                </a:rPr>
                <a:t>R2</a:t>
              </a:r>
              <a:endParaRPr lang="en-US" altLang="zh-CN" sz="1400" dirty="0">
                <a:latin typeface="Huawei Sans" panose="020C0503030203020204" pitchFamily="34" charset="0"/>
              </a:endParaRPr>
            </a:p>
          </p:txBody>
        </p:sp>
        <p:cxnSp>
          <p:nvCxnSpPr>
            <p:cNvPr id="60" name="直接连接符 59"/>
            <p:cNvCxnSpPr>
              <a:stCxn id="58" idx="3"/>
              <a:endCxn id="61" idx="3"/>
            </p:cNvCxnSpPr>
            <p:nvPr/>
          </p:nvCxnSpPr>
          <p:spPr bwMode="gray">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61" name="图片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46277" y="2523807"/>
              <a:ext cx="658537" cy="540000"/>
            </a:xfrm>
            <a:prstGeom prst="rect">
              <a:avLst/>
            </a:prstGeom>
          </p:spPr>
        </p:pic>
        <p:sp>
          <p:nvSpPr>
            <p:cNvPr id="62" name="矩形 61"/>
            <p:cNvSpPr/>
            <p:nvPr/>
          </p:nvSpPr>
          <p:spPr bwMode="gray">
            <a:xfrm>
              <a:off x="2285093" y="2664391"/>
              <a:ext cx="576064" cy="307777"/>
            </a:xfrm>
            <a:prstGeom prst="rect">
              <a:avLst/>
            </a:prstGeom>
          </p:spPr>
          <p:txBody>
            <a:bodyPr wrap="square">
              <a:noAutofit/>
            </a:bodyPr>
            <a:lstStyle/>
            <a:p>
              <a:pPr algn="ctr"/>
              <a:r>
                <a:rPr sz="1400">
                  <a:latin typeface="Huawei Sans" panose="020C0503030203020204" pitchFamily="34" charset="0"/>
                </a:rPr>
                <a:t>R1</a:t>
              </a:r>
              <a:endParaRPr lang="en-US" altLang="zh-CN" sz="1400" dirty="0">
                <a:latin typeface="Huawei Sans" panose="020C0503030203020204" pitchFamily="34" charset="0"/>
              </a:endParaRPr>
            </a:p>
          </p:txBody>
        </p:sp>
        <p:sp>
          <p:nvSpPr>
            <p:cNvPr id="63" name="矩形 62"/>
            <p:cNvSpPr/>
            <p:nvPr/>
          </p:nvSpPr>
          <p:spPr bwMode="gray">
            <a:xfrm>
              <a:off x="535736" y="1496825"/>
              <a:ext cx="576064" cy="307777"/>
            </a:xfrm>
            <a:prstGeom prst="rect">
              <a:avLst/>
            </a:prstGeom>
          </p:spPr>
          <p:txBody>
            <a:bodyPr wrap="square">
              <a:noAutofit/>
            </a:bodyPr>
            <a:lstStyle/>
            <a:p>
              <a:pPr algn="ctr"/>
              <a:r>
                <a:rPr sz="1400">
                  <a:latin typeface="Huawei Sans" panose="020C0503030203020204" pitchFamily="34" charset="0"/>
                </a:rPr>
                <a:t>R3</a:t>
              </a:r>
              <a:endParaRPr lang="en-US" altLang="zh-CN" sz="1400" dirty="0">
                <a:latin typeface="Huawei Sans" panose="020C0503030203020204" pitchFamily="34" charset="0"/>
              </a:endParaRPr>
            </a:p>
          </p:txBody>
        </p:sp>
        <p:sp>
          <p:nvSpPr>
            <p:cNvPr id="64" name="矩形 63"/>
            <p:cNvSpPr/>
            <p:nvPr/>
          </p:nvSpPr>
          <p:spPr bwMode="gray">
            <a:xfrm rot="20640189">
              <a:off x="1070071" y="3151905"/>
              <a:ext cx="1164145" cy="276999"/>
            </a:xfrm>
            <a:prstGeom prst="rect">
              <a:avLst/>
            </a:prstGeom>
          </p:spPr>
          <p:txBody>
            <a:bodyPr wrap="square">
              <a:noAutofit/>
            </a:bodyPr>
            <a:lstStyle/>
            <a:p>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65" name="矩形 64"/>
            <p:cNvSpPr/>
            <p:nvPr/>
          </p:nvSpPr>
          <p:spPr bwMode="gray">
            <a:xfrm>
              <a:off x="2102830" y="2093001"/>
              <a:ext cx="1869826" cy="276999"/>
            </a:xfrm>
            <a:prstGeom prst="rect">
              <a:avLst/>
            </a:prstGeom>
          </p:spPr>
          <p:txBody>
            <a:bodyPr wrap="square">
              <a:noAutofit/>
            </a:bodyPr>
            <a:lstStyle/>
            <a:p>
              <a:pPr algn="ctr"/>
              <a:r>
                <a:rPr sz="1200">
                  <a:latin typeface="Huawei Sans" panose="020C0503030203020204" pitchFamily="34" charset="0"/>
                </a:rPr>
                <a:t>2001:DB8:13::1/64</a:t>
              </a:r>
              <a:endParaRPr lang="en-US" altLang="zh-CN" sz="1200" dirty="0">
                <a:latin typeface="Huawei Sans" panose="020C0503030203020204" pitchFamily="34" charset="0"/>
              </a:endParaRPr>
            </a:p>
          </p:txBody>
        </p:sp>
        <p:sp>
          <p:nvSpPr>
            <p:cNvPr id="66" name="矩形 65"/>
            <p:cNvSpPr/>
            <p:nvPr/>
          </p:nvSpPr>
          <p:spPr bwMode="gray">
            <a:xfrm rot="20455349">
              <a:off x="1367604" y="2919212"/>
              <a:ext cx="1844920" cy="276999"/>
            </a:xfrm>
            <a:prstGeom prst="rect">
              <a:avLst/>
            </a:prstGeom>
          </p:spPr>
          <p:txBody>
            <a:bodyPr wrap="square">
              <a:noAutofit/>
            </a:bodyPr>
            <a:lstStyle/>
            <a:p>
              <a:pPr algn="ctr"/>
              <a:r>
                <a:rPr sz="1200" dirty="0">
                  <a:latin typeface="Huawei Sans" panose="020C0503030203020204" pitchFamily="34" charset="0"/>
                </a:rPr>
                <a:t>GE 0/0/1</a:t>
              </a:r>
              <a:endParaRPr lang="en-US" altLang="zh-CN" sz="1200" dirty="0">
                <a:latin typeface="Huawei Sans" panose="020C0503030203020204" pitchFamily="34" charset="0"/>
              </a:endParaRPr>
            </a:p>
          </p:txBody>
        </p:sp>
        <p:sp>
          <p:nvSpPr>
            <p:cNvPr id="67" name="矩形 66"/>
            <p:cNvSpPr/>
            <p:nvPr/>
          </p:nvSpPr>
          <p:spPr bwMode="gray">
            <a:xfrm rot="1232455">
              <a:off x="1390033" y="2394191"/>
              <a:ext cx="2056809" cy="276999"/>
            </a:xfrm>
            <a:prstGeom prst="rect">
              <a:avLst/>
            </a:prstGeom>
          </p:spPr>
          <p:txBody>
            <a:bodyPr wrap="square">
              <a:noAutofit/>
            </a:bodyPr>
            <a:lstStyle/>
            <a:p>
              <a:pPr algn="ctr"/>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68" name="矩形 67"/>
            <p:cNvSpPr/>
            <p:nvPr/>
          </p:nvSpPr>
          <p:spPr bwMode="gray">
            <a:xfrm>
              <a:off x="2178083" y="3196225"/>
              <a:ext cx="1677200" cy="276999"/>
            </a:xfrm>
            <a:prstGeom prst="rect">
              <a:avLst/>
            </a:prstGeom>
          </p:spPr>
          <p:txBody>
            <a:bodyPr wrap="square">
              <a:noAutofit/>
            </a:bodyPr>
            <a:lstStyle/>
            <a:p>
              <a:pPr algn="ctr"/>
              <a:r>
                <a:rPr sz="1200" dirty="0">
                  <a:latin typeface="Huawei Sans" panose="020C0503030203020204" pitchFamily="34" charset="0"/>
                </a:rPr>
                <a:t>2001:DB8:12::1/64</a:t>
              </a:r>
            </a:p>
          </p:txBody>
        </p:sp>
        <p:sp>
          <p:nvSpPr>
            <p:cNvPr id="69" name="矩形 68"/>
            <p:cNvSpPr/>
            <p:nvPr/>
          </p:nvSpPr>
          <p:spPr bwMode="gray">
            <a:xfrm>
              <a:off x="1096447" y="3536800"/>
              <a:ext cx="1932435" cy="276999"/>
            </a:xfrm>
            <a:prstGeom prst="rect">
              <a:avLst/>
            </a:prstGeom>
          </p:spPr>
          <p:txBody>
            <a:bodyPr wrap="square">
              <a:noAutofit/>
            </a:bodyPr>
            <a:lstStyle/>
            <a:p>
              <a:r>
                <a:rPr sz="1200" dirty="0">
                  <a:latin typeface="Huawei Sans" panose="020C0503030203020204" pitchFamily="34" charset="0"/>
                </a:rPr>
                <a:t>Stateless address </a:t>
              </a:r>
              <a:r>
                <a:rPr sz="1200" dirty="0" err="1">
                  <a:latin typeface="Huawei Sans" panose="020C0503030203020204" pitchFamily="34" charset="0"/>
                </a:rPr>
                <a:t>autoconfiguration</a:t>
              </a:r>
              <a:endParaRPr lang="en-US" altLang="zh-CN" sz="1200" dirty="0">
                <a:latin typeface="Huawei Sans" panose="020C0503030203020204" pitchFamily="34" charset="0"/>
              </a:endParaRPr>
            </a:p>
          </p:txBody>
        </p:sp>
        <p:sp>
          <p:nvSpPr>
            <p:cNvPr id="70" name="矩形 69"/>
            <p:cNvSpPr/>
            <p:nvPr/>
          </p:nvSpPr>
          <p:spPr bwMode="gray">
            <a:xfrm>
              <a:off x="1100151" y="1613271"/>
              <a:ext cx="1787383" cy="276999"/>
            </a:xfrm>
            <a:prstGeom prst="rect">
              <a:avLst/>
            </a:prstGeom>
          </p:spPr>
          <p:txBody>
            <a:bodyPr wrap="square">
              <a:noAutofit/>
            </a:bodyPr>
            <a:lstStyle/>
            <a:p>
              <a:r>
                <a:rPr sz="1200" dirty="0">
                  <a:latin typeface="Huawei Sans" panose="020C0503030203020204" pitchFamily="34" charset="0"/>
                </a:rPr>
                <a:t>Address obtained using DHCPv6</a:t>
              </a:r>
              <a:endParaRPr lang="en-US" altLang="zh-CN" sz="1200" dirty="0">
                <a:latin typeface="Huawei Sans" panose="020C0503030203020204" pitchFamily="34" charset="0"/>
              </a:endParaRPr>
            </a:p>
          </p:txBody>
        </p:sp>
      </p:grpSp>
      <p:sp>
        <p:nvSpPr>
          <p:cNvPr id="71" name="文本框 70"/>
          <p:cNvSpPr txBox="1"/>
          <p:nvPr/>
        </p:nvSpPr>
        <p:spPr bwMode="gray">
          <a:xfrm>
            <a:off x="6358040" y="3606851"/>
            <a:ext cx="506836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a:lnSpc>
                <a:spcPct val="125000"/>
              </a:lnSpc>
              <a:buFont typeface="+mj-lt"/>
              <a:buAutoNum type="arabicPeriod" startAt="2"/>
            </a:pPr>
            <a:r>
              <a:rPr sz="1600" dirty="0">
                <a:solidFill>
                  <a:srgbClr val="000000"/>
                </a:solidFill>
                <a:latin typeface="Huawei Sans" panose="020C0503030203020204" pitchFamily="34" charset="0"/>
              </a:rPr>
              <a:t>Configure R2's GE 0/0/0 to automatically obtain an IPv6 address.</a:t>
            </a:r>
            <a:endParaRPr lang="zh-CN" altLang="en-US" sz="1600" dirty="0">
              <a:solidFill>
                <a:srgbClr val="000000"/>
              </a:solidFill>
              <a:latin typeface="Huawei Sans" panose="020C0503030203020204" pitchFamily="34" charset="0"/>
            </a:endParaRPr>
          </a:p>
        </p:txBody>
      </p:sp>
    </p:spTree>
    <p:extLst>
      <p:ext uri="{BB962C8B-B14F-4D97-AF65-F5344CB8AC3E}">
        <p14:creationId xmlns:p14="http://schemas.microsoft.com/office/powerpoint/2010/main" val="14893696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IPv6 Address Configuration Examples </a:t>
            </a:r>
            <a:r>
              <a:rPr lang="en-US" altLang="zh-CN" dirty="0"/>
              <a:t>— </a:t>
            </a:r>
            <a:r>
              <a:rPr dirty="0">
                <a:latin typeface="Huawei Sans" panose="020C0503030203020204" pitchFamily="34" charset="0"/>
              </a:rPr>
              <a:t>DHCPv6</a:t>
            </a:r>
            <a:endParaRPr lang="zh-CN" altLang="en-US" dirty="0">
              <a:latin typeface="Huawei Sans" panose="020C0503030203020204" pitchFamily="34" charset="0"/>
            </a:endParaRPr>
          </a:p>
        </p:txBody>
      </p:sp>
      <p:sp>
        <p:nvSpPr>
          <p:cNvPr id="4" name="文本框 3"/>
          <p:cNvSpPr txBox="1"/>
          <p:nvPr/>
        </p:nvSpPr>
        <p:spPr bwMode="gray">
          <a:xfrm>
            <a:off x="6096001" y="1386486"/>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a:lnSpc>
                <a:spcPct val="125000"/>
              </a:lnSpc>
              <a:buFont typeface="+mj-lt"/>
              <a:buAutoNum type="arabicPeriod"/>
            </a:pPr>
            <a:r>
              <a:rPr sz="1600">
                <a:solidFill>
                  <a:srgbClr val="000000"/>
                </a:solidFill>
                <a:latin typeface="Huawei Sans" panose="020C0503030203020204" pitchFamily="34" charset="0"/>
              </a:rPr>
              <a:t>Configure the DHCPv6 server function on R1.</a:t>
            </a:r>
            <a:endParaRPr lang="zh-CN" altLang="en-US" sz="1600" dirty="0">
              <a:solidFill>
                <a:srgbClr val="000000"/>
              </a:solidFill>
              <a:latin typeface="Huawei Sans" panose="020C0503030203020204" pitchFamily="34" charset="0"/>
            </a:endParaRPr>
          </a:p>
        </p:txBody>
      </p:sp>
      <p:sp>
        <p:nvSpPr>
          <p:cNvPr id="5" name="Rectangle 3"/>
          <p:cNvSpPr/>
          <p:nvPr/>
        </p:nvSpPr>
        <p:spPr bwMode="gray">
          <a:xfrm>
            <a:off x="6181013" y="1845093"/>
            <a:ext cx="5244225" cy="1883011"/>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a:latin typeface="Huawei Sans" panose="020C0503030203020204" pitchFamily="34" charset="0"/>
              </a:rPr>
              <a:t>[R1]</a:t>
            </a:r>
            <a:r>
              <a:rPr sz="1400" dirty="0" err="1">
                <a:latin typeface="Huawei Sans" panose="020C0503030203020204" pitchFamily="34" charset="0"/>
              </a:rPr>
              <a:t>dhcp</a:t>
            </a:r>
            <a:r>
              <a:rPr sz="1400" dirty="0">
                <a:latin typeface="Huawei Sans" panose="020C0503030203020204" pitchFamily="34" charset="0"/>
              </a:rPr>
              <a:t> enable </a:t>
            </a:r>
          </a:p>
          <a:p>
            <a:pPr fontAlgn="ctr">
              <a:lnSpc>
                <a:spcPts val="2400"/>
              </a:lnSpc>
            </a:pPr>
            <a:r>
              <a:rPr sz="1400" dirty="0">
                <a:latin typeface="Huawei Sans" panose="020C0503030203020204" pitchFamily="34" charset="0"/>
              </a:rPr>
              <a:t>[R1]dhcpv6 pool pool1 </a:t>
            </a:r>
          </a:p>
          <a:p>
            <a:pPr fontAlgn="ctr">
              <a:lnSpc>
                <a:spcPts val="2400"/>
              </a:lnSpc>
            </a:pPr>
            <a:r>
              <a:rPr sz="1400" dirty="0">
                <a:latin typeface="Huawei Sans" panose="020C0503030203020204" pitchFamily="34" charset="0"/>
              </a:rPr>
              <a:t>[R1-dhcpv6-pool-pool1]address prefix 2001:DB8:13::/64</a:t>
            </a:r>
          </a:p>
          <a:p>
            <a:pPr fontAlgn="ctr">
              <a:lnSpc>
                <a:spcPts val="2400"/>
              </a:lnSpc>
            </a:pPr>
            <a:r>
              <a:rPr sz="1400" dirty="0">
                <a:latin typeface="Huawei Sans" panose="020C0503030203020204" pitchFamily="34" charset="0"/>
              </a:rPr>
              <a:t>[R1-dhcpv6-pool-pool1]excluded-address 2001:DB8:13::1 [R1]interface </a:t>
            </a:r>
            <a:r>
              <a:rPr sz="1400" dirty="0" err="1">
                <a:latin typeface="Huawei Sans" panose="020C0503030203020204" pitchFamily="34" charset="0"/>
              </a:rPr>
              <a:t>GigabitEthernet</a:t>
            </a:r>
            <a:r>
              <a:rPr sz="1400" dirty="0">
                <a:latin typeface="Huawei Sans" panose="020C0503030203020204" pitchFamily="34" charset="0"/>
              </a:rPr>
              <a:t> 0/0/0	</a:t>
            </a:r>
          </a:p>
          <a:p>
            <a:pPr fontAlgn="ctr">
              <a:lnSpc>
                <a:spcPts val="2400"/>
              </a:lnSpc>
            </a:pPr>
            <a:r>
              <a:rPr sz="1400" dirty="0">
                <a:latin typeface="Huawei Sans" panose="020C0503030203020204" pitchFamily="34" charset="0"/>
              </a:rPr>
              <a:t>[R1-GigabitEthernet0/0/0]dhcpv6 server pool1</a:t>
            </a:r>
          </a:p>
        </p:txBody>
      </p:sp>
      <p:sp>
        <p:nvSpPr>
          <p:cNvPr id="48" name="矩形 47"/>
          <p:cNvSpPr/>
          <p:nvPr/>
        </p:nvSpPr>
        <p:spPr bwMode="gray">
          <a:xfrm>
            <a:off x="644576" y="1252523"/>
            <a:ext cx="5224429" cy="2698566"/>
          </a:xfrm>
          <a:prstGeom prst="rect">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sp>
        <p:nvSpPr>
          <p:cNvPr id="49" name="文本框 48"/>
          <p:cNvSpPr txBox="1"/>
          <p:nvPr/>
        </p:nvSpPr>
        <p:spPr bwMode="gray">
          <a:xfrm>
            <a:off x="574239" y="3959029"/>
            <a:ext cx="5224430" cy="2246769"/>
          </a:xfrm>
          <a:prstGeom prst="rect">
            <a:avLst/>
          </a:prstGeom>
          <a:noFill/>
        </p:spPr>
        <p:txBody>
          <a:bodyPr wrap="square" rtlCol="0">
            <a:noAutofit/>
          </a:bodyPr>
          <a:lstStyle/>
          <a:p>
            <a:pPr fontAlgn="auto">
              <a:lnSpc>
                <a:spcPts val="2400"/>
              </a:lnSpc>
              <a:spcBef>
                <a:spcPts val="0"/>
              </a:spcBef>
              <a:spcAft>
                <a:spcPts val="600"/>
              </a:spcAft>
            </a:pPr>
            <a:r>
              <a:rPr sz="1400" dirty="0">
                <a:solidFill>
                  <a:prstClr val="black"/>
                </a:solidFill>
                <a:latin typeface="Huawei Sans" panose="020C0503030203020204" pitchFamily="34" charset="0"/>
              </a:rPr>
              <a:t>Configuration requirements:</a:t>
            </a:r>
            <a:endParaRPr lang="en-US" altLang="zh-CN" sz="1400" dirty="0">
              <a:solidFill>
                <a:prstClr val="black"/>
              </a:solidFill>
              <a:latin typeface="Huawei Sans" panose="020C0503030203020204" pitchFamily="34" charset="0"/>
            </a:endParaRPr>
          </a:p>
          <a:p>
            <a:pPr marL="307975" lvl="1" indent="-307975">
              <a:lnSpc>
                <a:spcPts val="2400"/>
              </a:lnSpc>
              <a:spcAft>
                <a:spcPts val="600"/>
              </a:spcAft>
              <a:buFont typeface="Huawei Sans" panose="020C0503030203020204" pitchFamily="34" charset="0"/>
              <a:buChar char="▫"/>
            </a:pPr>
            <a:r>
              <a:rPr sz="1400" dirty="0">
                <a:solidFill>
                  <a:schemeClr val="bg1">
                    <a:lumMod val="50000"/>
                  </a:schemeClr>
                </a:solidFill>
                <a:latin typeface="Huawei Sans" panose="020C0503030203020204" pitchFamily="34" charset="0"/>
              </a:rPr>
              <a:t>Manually configure IPv6 addresses for R1's GE 0/0/0 and GE 0/0/1.</a:t>
            </a:r>
            <a:endParaRPr lang="en-US" altLang="zh-CN" sz="1400" dirty="0">
              <a:solidFill>
                <a:schemeClr val="bg1">
                  <a:lumMod val="50000"/>
                </a:schemeClr>
              </a:solidFill>
              <a:latin typeface="Huawei Sans" panose="020C0503030203020204" pitchFamily="34" charset="0"/>
            </a:endParaRPr>
          </a:p>
          <a:p>
            <a:pPr marL="307975" lvl="1" indent="-307975">
              <a:lnSpc>
                <a:spcPts val="2400"/>
              </a:lnSpc>
              <a:spcAft>
                <a:spcPts val="600"/>
              </a:spcAft>
              <a:buFont typeface="Huawei Sans" panose="020C0503030203020204" pitchFamily="34" charset="0"/>
              <a:buChar char="▫"/>
            </a:pPr>
            <a:r>
              <a:rPr sz="1400" dirty="0">
                <a:solidFill>
                  <a:schemeClr val="bg1">
                    <a:lumMod val="50000"/>
                  </a:schemeClr>
                </a:solidFill>
                <a:latin typeface="Huawei Sans" panose="020C0503030203020204" pitchFamily="34" charset="0"/>
              </a:rPr>
              <a:t>Configure R2's GE 0/0/0 to obtain an IPv6 address through stateless address </a:t>
            </a:r>
            <a:r>
              <a:rPr sz="1400" dirty="0" err="1">
                <a:solidFill>
                  <a:schemeClr val="bg1">
                    <a:lumMod val="50000"/>
                  </a:schemeClr>
                </a:solidFill>
                <a:latin typeface="Huawei Sans" panose="020C0503030203020204" pitchFamily="34" charset="0"/>
              </a:rPr>
              <a:t>autoconfiguration</a:t>
            </a:r>
            <a:r>
              <a:rPr sz="1400" dirty="0">
                <a:solidFill>
                  <a:schemeClr val="bg1">
                    <a:lumMod val="50000"/>
                  </a:schemeClr>
                </a:solidFill>
                <a:latin typeface="Huawei Sans" panose="020C0503030203020204" pitchFamily="34" charset="0"/>
              </a:rPr>
              <a:t>.</a:t>
            </a:r>
            <a:endParaRPr lang="en-US" altLang="zh-CN" sz="1400" dirty="0">
              <a:solidFill>
                <a:schemeClr val="bg1">
                  <a:lumMod val="50000"/>
                </a:schemeClr>
              </a:solidFill>
              <a:latin typeface="Huawei Sans" panose="020C0503030203020204" pitchFamily="34" charset="0"/>
            </a:endParaRPr>
          </a:p>
          <a:p>
            <a:pPr marL="307975" lvl="1" indent="-307975">
              <a:lnSpc>
                <a:spcPts val="2400"/>
              </a:lnSpc>
              <a:spcAft>
                <a:spcPts val="600"/>
              </a:spcAft>
              <a:buFont typeface="Huawei Sans" panose="020C0503030203020204" pitchFamily="34" charset="0"/>
              <a:buChar char="▫"/>
            </a:pPr>
            <a:r>
              <a:rPr sz="1400" dirty="0">
                <a:latin typeface="Huawei Sans" panose="020C0503030203020204" pitchFamily="34" charset="0"/>
              </a:rPr>
              <a:t>Configure R3's GE 0/0/0 to obtain an IPv6 address through DHCPv6.</a:t>
            </a:r>
            <a:endParaRPr lang="en-US" altLang="zh-CN" sz="1400" dirty="0">
              <a:latin typeface="Huawei Sans" panose="020C0503030203020204" pitchFamily="34" charset="0"/>
            </a:endParaRPr>
          </a:p>
          <a:p>
            <a:pPr marL="655200" lvl="1" indent="-285750">
              <a:lnSpc>
                <a:spcPts val="2400"/>
              </a:lnSpc>
              <a:spcAft>
                <a:spcPts val="600"/>
              </a:spcAft>
              <a:buFont typeface="Huawei Sans" panose="020C0503030203020204" pitchFamily="34" charset="0"/>
              <a:buChar char="▫"/>
            </a:pPr>
            <a:endParaRPr lang="en-US" altLang="zh-CN" sz="1400" dirty="0">
              <a:latin typeface="Huawei Sans" panose="020C0503030203020204" pitchFamily="34" charset="0"/>
            </a:endParaRPr>
          </a:p>
        </p:txBody>
      </p:sp>
      <p:grpSp>
        <p:nvGrpSpPr>
          <p:cNvPr id="50" name="组合 49"/>
          <p:cNvGrpSpPr/>
          <p:nvPr/>
        </p:nvGrpSpPr>
        <p:grpSpPr bwMode="gray">
          <a:xfrm>
            <a:off x="1876745" y="1216433"/>
            <a:ext cx="3554064" cy="2588807"/>
            <a:chOff x="494500" y="1496825"/>
            <a:chExt cx="3554064" cy="2588807"/>
          </a:xfrm>
        </p:grpSpPr>
        <p:cxnSp>
          <p:nvCxnSpPr>
            <p:cNvPr id="51" name="直接连接符 50"/>
            <p:cNvCxnSpPr>
              <a:stCxn id="53" idx="3"/>
              <a:endCxn id="57" idx="3"/>
            </p:cNvCxnSpPr>
            <p:nvPr/>
          </p:nvCxnSpPr>
          <p:spPr bwMode="gray">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2" name="矩形 51"/>
            <p:cNvSpPr/>
            <p:nvPr/>
          </p:nvSpPr>
          <p:spPr bwMode="gray">
            <a:xfrm rot="1181421">
              <a:off x="1046172" y="2151984"/>
              <a:ext cx="1172119" cy="276999"/>
            </a:xfrm>
            <a:prstGeom prst="rect">
              <a:avLst/>
            </a:prstGeom>
          </p:spPr>
          <p:txBody>
            <a:bodyPr wrap="square">
              <a:noAutofit/>
            </a:bodyPr>
            <a:lstStyle/>
            <a:p>
              <a:r>
                <a:rPr sz="1200">
                  <a:latin typeface="Huawei Sans" panose="020C0503030203020204" pitchFamily="34" charset="0"/>
                </a:rPr>
                <a:t>GE 0/0/0</a:t>
              </a:r>
              <a:endParaRPr lang="en-US" altLang="zh-CN" sz="1200" dirty="0">
                <a:latin typeface="Huawei Sans" panose="020C0503030203020204" pitchFamily="34" charset="0"/>
              </a:endParaRPr>
            </a:p>
          </p:txBody>
        </p:sp>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4500" y="1742467"/>
              <a:ext cx="658537" cy="540000"/>
            </a:xfrm>
            <a:prstGeom prst="rect">
              <a:avLst/>
            </a:pr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4500" y="3273799"/>
              <a:ext cx="658537" cy="540000"/>
            </a:xfrm>
            <a:prstGeom prst="rect">
              <a:avLst/>
            </a:prstGeom>
          </p:spPr>
        </p:pic>
        <p:sp>
          <p:nvSpPr>
            <p:cNvPr id="55" name="矩形 54"/>
            <p:cNvSpPr/>
            <p:nvPr/>
          </p:nvSpPr>
          <p:spPr bwMode="gray">
            <a:xfrm>
              <a:off x="535736" y="3777855"/>
              <a:ext cx="576064" cy="307777"/>
            </a:xfrm>
            <a:prstGeom prst="rect">
              <a:avLst/>
            </a:prstGeom>
          </p:spPr>
          <p:txBody>
            <a:bodyPr wrap="square">
              <a:noAutofit/>
            </a:bodyPr>
            <a:lstStyle/>
            <a:p>
              <a:pPr algn="ctr"/>
              <a:r>
                <a:rPr sz="1400">
                  <a:latin typeface="Huawei Sans" panose="020C0503030203020204" pitchFamily="34" charset="0"/>
                </a:rPr>
                <a:t>R2</a:t>
              </a:r>
              <a:endParaRPr lang="en-US" altLang="zh-CN" sz="1400" dirty="0">
                <a:latin typeface="Huawei Sans" panose="020C0503030203020204" pitchFamily="34" charset="0"/>
              </a:endParaRPr>
            </a:p>
          </p:txBody>
        </p:sp>
        <p:cxnSp>
          <p:nvCxnSpPr>
            <p:cNvPr id="56" name="直接连接符 55"/>
            <p:cNvCxnSpPr>
              <a:stCxn id="54" idx="3"/>
              <a:endCxn id="57" idx="3"/>
            </p:cNvCxnSpPr>
            <p:nvPr/>
          </p:nvCxnSpPr>
          <p:spPr bwMode="gray">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46277" y="2523807"/>
              <a:ext cx="658537" cy="540000"/>
            </a:xfrm>
            <a:prstGeom prst="rect">
              <a:avLst/>
            </a:prstGeom>
          </p:spPr>
        </p:pic>
        <p:sp>
          <p:nvSpPr>
            <p:cNvPr id="58" name="矩形 57"/>
            <p:cNvSpPr/>
            <p:nvPr/>
          </p:nvSpPr>
          <p:spPr bwMode="gray">
            <a:xfrm>
              <a:off x="2285093" y="2664391"/>
              <a:ext cx="576064" cy="307777"/>
            </a:xfrm>
            <a:prstGeom prst="rect">
              <a:avLst/>
            </a:prstGeom>
          </p:spPr>
          <p:txBody>
            <a:bodyPr wrap="square">
              <a:noAutofit/>
            </a:bodyPr>
            <a:lstStyle/>
            <a:p>
              <a:pPr algn="ctr"/>
              <a:r>
                <a:rPr sz="1400">
                  <a:latin typeface="Huawei Sans" panose="020C0503030203020204" pitchFamily="34" charset="0"/>
                </a:rPr>
                <a:t>R1</a:t>
              </a:r>
              <a:endParaRPr lang="en-US" altLang="zh-CN" sz="1400" dirty="0">
                <a:latin typeface="Huawei Sans" panose="020C0503030203020204" pitchFamily="34" charset="0"/>
              </a:endParaRPr>
            </a:p>
          </p:txBody>
        </p:sp>
        <p:sp>
          <p:nvSpPr>
            <p:cNvPr id="59" name="矩形 58"/>
            <p:cNvSpPr/>
            <p:nvPr/>
          </p:nvSpPr>
          <p:spPr bwMode="gray">
            <a:xfrm>
              <a:off x="535736" y="1496825"/>
              <a:ext cx="576064" cy="307777"/>
            </a:xfrm>
            <a:prstGeom prst="rect">
              <a:avLst/>
            </a:prstGeom>
          </p:spPr>
          <p:txBody>
            <a:bodyPr wrap="square">
              <a:noAutofit/>
            </a:bodyPr>
            <a:lstStyle/>
            <a:p>
              <a:pPr algn="ctr"/>
              <a:r>
                <a:rPr sz="1400">
                  <a:latin typeface="Huawei Sans" panose="020C0503030203020204" pitchFamily="34" charset="0"/>
                </a:rPr>
                <a:t>R3</a:t>
              </a:r>
              <a:endParaRPr lang="en-US" altLang="zh-CN" sz="1400" dirty="0">
                <a:latin typeface="Huawei Sans" panose="020C0503030203020204" pitchFamily="34" charset="0"/>
              </a:endParaRPr>
            </a:p>
          </p:txBody>
        </p:sp>
        <p:sp>
          <p:nvSpPr>
            <p:cNvPr id="60" name="矩形 59"/>
            <p:cNvSpPr/>
            <p:nvPr/>
          </p:nvSpPr>
          <p:spPr bwMode="gray">
            <a:xfrm rot="20640189">
              <a:off x="1070071" y="3151905"/>
              <a:ext cx="1164145" cy="276999"/>
            </a:xfrm>
            <a:prstGeom prst="rect">
              <a:avLst/>
            </a:prstGeom>
          </p:spPr>
          <p:txBody>
            <a:bodyPr wrap="square">
              <a:noAutofit/>
            </a:bodyPr>
            <a:lstStyle/>
            <a:p>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61" name="矩形 60"/>
            <p:cNvSpPr/>
            <p:nvPr/>
          </p:nvSpPr>
          <p:spPr bwMode="gray">
            <a:xfrm>
              <a:off x="1991755" y="2093001"/>
              <a:ext cx="2056809" cy="276999"/>
            </a:xfrm>
            <a:prstGeom prst="rect">
              <a:avLst/>
            </a:prstGeom>
          </p:spPr>
          <p:txBody>
            <a:bodyPr wrap="square">
              <a:noAutofit/>
            </a:bodyPr>
            <a:lstStyle/>
            <a:p>
              <a:pPr algn="ctr"/>
              <a:r>
                <a:rPr sz="1200">
                  <a:latin typeface="Huawei Sans" panose="020C0503030203020204" pitchFamily="34" charset="0"/>
                </a:rPr>
                <a:t>2001:DB8:13::1/64</a:t>
              </a:r>
              <a:endParaRPr lang="en-US" altLang="zh-CN" sz="1200" dirty="0">
                <a:latin typeface="Huawei Sans" panose="020C0503030203020204" pitchFamily="34" charset="0"/>
              </a:endParaRPr>
            </a:p>
          </p:txBody>
        </p:sp>
        <p:sp>
          <p:nvSpPr>
            <p:cNvPr id="62" name="矩形 61"/>
            <p:cNvSpPr/>
            <p:nvPr/>
          </p:nvSpPr>
          <p:spPr bwMode="gray">
            <a:xfrm rot="20455349">
              <a:off x="1385188" y="2919213"/>
              <a:ext cx="1844920" cy="276999"/>
            </a:xfrm>
            <a:prstGeom prst="rect">
              <a:avLst/>
            </a:prstGeom>
          </p:spPr>
          <p:txBody>
            <a:bodyPr wrap="square">
              <a:noAutofit/>
            </a:bodyPr>
            <a:lstStyle/>
            <a:p>
              <a:pPr algn="ctr"/>
              <a:r>
                <a:rPr sz="1200" dirty="0">
                  <a:latin typeface="Huawei Sans" panose="020C0503030203020204" pitchFamily="34" charset="0"/>
                </a:rPr>
                <a:t>GE 0/0/1</a:t>
              </a:r>
              <a:endParaRPr lang="en-US" altLang="zh-CN" sz="1200" dirty="0">
                <a:latin typeface="Huawei Sans" panose="020C0503030203020204" pitchFamily="34" charset="0"/>
              </a:endParaRPr>
            </a:p>
          </p:txBody>
        </p:sp>
        <p:sp>
          <p:nvSpPr>
            <p:cNvPr id="63" name="矩形 62"/>
            <p:cNvSpPr/>
            <p:nvPr/>
          </p:nvSpPr>
          <p:spPr bwMode="gray">
            <a:xfrm rot="1232455">
              <a:off x="1390033" y="2394191"/>
              <a:ext cx="2056809" cy="276999"/>
            </a:xfrm>
            <a:prstGeom prst="rect">
              <a:avLst/>
            </a:prstGeom>
          </p:spPr>
          <p:txBody>
            <a:bodyPr wrap="square">
              <a:noAutofit/>
            </a:bodyPr>
            <a:lstStyle/>
            <a:p>
              <a:pPr algn="ctr"/>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64" name="矩形 63"/>
            <p:cNvSpPr/>
            <p:nvPr/>
          </p:nvSpPr>
          <p:spPr bwMode="gray">
            <a:xfrm>
              <a:off x="2076639" y="3196225"/>
              <a:ext cx="1844920" cy="276999"/>
            </a:xfrm>
            <a:prstGeom prst="rect">
              <a:avLst/>
            </a:prstGeom>
          </p:spPr>
          <p:txBody>
            <a:bodyPr wrap="square">
              <a:noAutofit/>
            </a:bodyPr>
            <a:lstStyle/>
            <a:p>
              <a:pPr algn="ctr"/>
              <a:r>
                <a:rPr sz="1200">
                  <a:latin typeface="Huawei Sans" panose="020C0503030203020204" pitchFamily="34" charset="0"/>
                </a:rPr>
                <a:t>2001:DB8:12::1/64</a:t>
              </a:r>
            </a:p>
          </p:txBody>
        </p:sp>
        <p:sp>
          <p:nvSpPr>
            <p:cNvPr id="65" name="矩形 64"/>
            <p:cNvSpPr/>
            <p:nvPr/>
          </p:nvSpPr>
          <p:spPr bwMode="gray">
            <a:xfrm>
              <a:off x="1100150" y="3510424"/>
              <a:ext cx="1739716" cy="276999"/>
            </a:xfrm>
            <a:prstGeom prst="rect">
              <a:avLst/>
            </a:prstGeom>
          </p:spPr>
          <p:txBody>
            <a:bodyPr wrap="square">
              <a:noAutofit/>
            </a:bodyPr>
            <a:lstStyle/>
            <a:p>
              <a:r>
                <a:rPr sz="1200" dirty="0">
                  <a:latin typeface="Huawei Sans" panose="020C0503030203020204" pitchFamily="34" charset="0"/>
                </a:rPr>
                <a:t>Stateless address </a:t>
              </a:r>
              <a:r>
                <a:rPr sz="1200" dirty="0" err="1">
                  <a:latin typeface="Huawei Sans" panose="020C0503030203020204" pitchFamily="34" charset="0"/>
                </a:rPr>
                <a:t>autoconfiguration</a:t>
              </a:r>
              <a:endParaRPr lang="en-US" altLang="zh-CN" sz="1200" dirty="0">
                <a:latin typeface="Huawei Sans" panose="020C0503030203020204" pitchFamily="34" charset="0"/>
              </a:endParaRPr>
            </a:p>
          </p:txBody>
        </p:sp>
        <p:sp>
          <p:nvSpPr>
            <p:cNvPr id="66" name="矩形 65"/>
            <p:cNvSpPr/>
            <p:nvPr/>
          </p:nvSpPr>
          <p:spPr bwMode="gray">
            <a:xfrm>
              <a:off x="1100150" y="1586894"/>
              <a:ext cx="1553273" cy="276999"/>
            </a:xfrm>
            <a:prstGeom prst="rect">
              <a:avLst/>
            </a:prstGeom>
          </p:spPr>
          <p:txBody>
            <a:bodyPr wrap="square">
              <a:noAutofit/>
            </a:bodyPr>
            <a:lstStyle/>
            <a:p>
              <a:r>
                <a:rPr sz="1200" dirty="0">
                  <a:latin typeface="Huawei Sans" panose="020C0503030203020204" pitchFamily="34" charset="0"/>
                </a:rPr>
                <a:t>Address obtained using DHCPv6</a:t>
              </a:r>
              <a:endParaRPr lang="en-US" altLang="zh-CN" sz="1200" dirty="0">
                <a:latin typeface="Huawei Sans" panose="020C0503030203020204" pitchFamily="34" charset="0"/>
              </a:endParaRPr>
            </a:p>
          </p:txBody>
        </p:sp>
      </p:grpSp>
      <p:sp>
        <p:nvSpPr>
          <p:cNvPr id="67" name="Rectangle 3"/>
          <p:cNvSpPr/>
          <p:nvPr/>
        </p:nvSpPr>
        <p:spPr bwMode="gray">
          <a:xfrm>
            <a:off x="6181013" y="4562670"/>
            <a:ext cx="5244225" cy="959681"/>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a:latin typeface="Huawei Sans" panose="020C0503030203020204" pitchFamily="34" charset="0"/>
              </a:rPr>
              <a:t>[R3]</a:t>
            </a:r>
            <a:r>
              <a:rPr sz="1400" dirty="0" err="1">
                <a:latin typeface="Huawei Sans" panose="020C0503030203020204" pitchFamily="34" charset="0"/>
              </a:rPr>
              <a:t>dhcp</a:t>
            </a:r>
            <a:r>
              <a:rPr sz="1400" dirty="0">
                <a:latin typeface="Huawei Sans" panose="020C0503030203020204" pitchFamily="34" charset="0"/>
              </a:rPr>
              <a:t> enable </a:t>
            </a:r>
          </a:p>
          <a:p>
            <a:pPr fontAlgn="ctr">
              <a:lnSpc>
                <a:spcPts val="2400"/>
              </a:lnSpc>
            </a:pPr>
            <a:r>
              <a:rPr sz="1400" dirty="0">
                <a:latin typeface="Huawei Sans" panose="020C0503030203020204" pitchFamily="34" charset="0"/>
              </a:rPr>
              <a:t>[R3]interface </a:t>
            </a:r>
            <a:r>
              <a:rPr sz="1400" dirty="0" err="1">
                <a:latin typeface="Huawei Sans" panose="020C0503030203020204" pitchFamily="34" charset="0"/>
              </a:rPr>
              <a:t>GigabitEthernet</a:t>
            </a:r>
            <a:r>
              <a:rPr sz="1400" dirty="0">
                <a:latin typeface="Huawei Sans" panose="020C0503030203020204" pitchFamily="34" charset="0"/>
              </a:rPr>
              <a:t> 0/0/0</a:t>
            </a:r>
          </a:p>
          <a:p>
            <a:pPr fontAlgn="ctr">
              <a:lnSpc>
                <a:spcPts val="2400"/>
              </a:lnSpc>
            </a:pPr>
            <a:r>
              <a:rPr sz="1400" dirty="0">
                <a:latin typeface="Huawei Sans" panose="020C0503030203020204" pitchFamily="34" charset="0"/>
              </a:rPr>
              <a:t>[R3-GigabitEthernet0/0/0]ipv6 address auto </a:t>
            </a:r>
            <a:r>
              <a:rPr sz="1400" dirty="0" err="1">
                <a:latin typeface="Huawei Sans" panose="020C0503030203020204" pitchFamily="34" charset="0"/>
              </a:rPr>
              <a:t>dhcp</a:t>
            </a:r>
            <a:endParaRPr lang="en-US" altLang="zh-CN" sz="1400" dirty="0">
              <a:latin typeface="Huawei Sans" panose="020C0503030203020204" pitchFamily="34" charset="0"/>
              <a:cs typeface="Courier New" panose="02070309020205020404" pitchFamily="49" charset="0"/>
            </a:endParaRPr>
          </a:p>
        </p:txBody>
      </p:sp>
      <p:sp>
        <p:nvSpPr>
          <p:cNvPr id="68" name="文本框 67"/>
          <p:cNvSpPr txBox="1"/>
          <p:nvPr/>
        </p:nvSpPr>
        <p:spPr bwMode="gray">
          <a:xfrm>
            <a:off x="6096001" y="3948915"/>
            <a:ext cx="507902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255110" indent="-342900">
              <a:lnSpc>
                <a:spcPts val="2400"/>
              </a:lnSpc>
              <a:spcAft>
                <a:spcPts val="600"/>
              </a:spcAft>
              <a:buFont typeface="+mj-lt"/>
              <a:buAutoNum type="arabicPeriod" startAt="2"/>
            </a:pPr>
            <a:r>
              <a:rPr sz="1600" dirty="0">
                <a:latin typeface="Huawei Sans" panose="020C0503030203020204" pitchFamily="34" charset="0"/>
              </a:rPr>
              <a:t>Configure R3's GE 0/0/0 to obtain an IPv6 address through DHCPv6.</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5371531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IPv6 Address Autoconfiguration </a:t>
            </a:r>
            <a:r>
              <a:rPr lang="en-US" altLang="zh-CN" dirty="0"/>
              <a:t>— </a:t>
            </a:r>
            <a:r>
              <a:rPr dirty="0">
                <a:latin typeface="Huawei Sans" panose="020C0503030203020204" pitchFamily="34" charset="0"/>
              </a:rPr>
              <a:t>Verification</a:t>
            </a:r>
            <a:endParaRPr lang="zh-CN" altLang="en-US" dirty="0">
              <a:latin typeface="Huawei Sans" panose="020C0503030203020204" pitchFamily="34" charset="0"/>
            </a:endParaRPr>
          </a:p>
        </p:txBody>
      </p:sp>
      <p:sp>
        <p:nvSpPr>
          <p:cNvPr id="35" name="文本框 37">
            <a:extLst>
              <a:ext uri="{FF2B5EF4-FFF2-40B4-BE49-F238E27FC236}">
                <a16:creationId xmlns:a16="http://schemas.microsoft.com/office/drawing/2014/main" id="{08559FA2-F3C6-420E-B40A-262540E6B485}"/>
              </a:ext>
            </a:extLst>
          </p:cNvPr>
          <p:cNvSpPr txBox="1"/>
          <p:nvPr/>
        </p:nvSpPr>
        <p:spPr bwMode="gray">
          <a:xfrm>
            <a:off x="558890" y="2078506"/>
            <a:ext cx="5414893" cy="353943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r>
              <a:rPr sz="1400" dirty="0">
                <a:latin typeface="Huawei Sans" panose="020C0503030203020204" pitchFamily="34" charset="0"/>
              </a:rPr>
              <a:t>[R2]display ipv6 interface </a:t>
            </a:r>
            <a:r>
              <a:rPr sz="1400" dirty="0" err="1">
                <a:latin typeface="Huawei Sans" panose="020C0503030203020204" pitchFamily="34" charset="0"/>
              </a:rPr>
              <a:t>GigabitEthernet</a:t>
            </a:r>
            <a:r>
              <a:rPr sz="1400" dirty="0">
                <a:latin typeface="Huawei Sans" panose="020C0503030203020204" pitchFamily="34" charset="0"/>
              </a:rPr>
              <a:t> 0/0/0</a:t>
            </a:r>
            <a:endParaRPr lang="zh-CN" altLang="en-US" sz="1400" dirty="0">
              <a:latin typeface="Huawei Sans" panose="020C0503030203020204" pitchFamily="34" charset="0"/>
            </a:endParaRPr>
          </a:p>
          <a:p>
            <a:r>
              <a:rPr sz="1400" dirty="0">
                <a:latin typeface="Huawei Sans" panose="020C0503030203020204" pitchFamily="34" charset="0"/>
              </a:rPr>
              <a:t>GigabitEthernet0/0/0 current state : UP </a:t>
            </a:r>
            <a:endParaRPr lang="zh-CN" altLang="en-US" sz="1400" dirty="0">
              <a:latin typeface="Huawei Sans" panose="020C0503030203020204" pitchFamily="34" charset="0"/>
            </a:endParaRPr>
          </a:p>
          <a:p>
            <a:r>
              <a:rPr sz="1400" dirty="0">
                <a:latin typeface="Huawei Sans" panose="020C0503030203020204" pitchFamily="34" charset="0"/>
              </a:rPr>
              <a:t>IPv6 protocol current state : UP</a:t>
            </a:r>
            <a:endParaRPr lang="zh-CN" altLang="en-US" sz="1400" dirty="0">
              <a:latin typeface="Huawei Sans" panose="020C0503030203020204" pitchFamily="34" charset="0"/>
            </a:endParaRPr>
          </a:p>
          <a:p>
            <a:r>
              <a:rPr sz="1400" dirty="0">
                <a:latin typeface="Huawei Sans" panose="020C0503030203020204" pitchFamily="34" charset="0"/>
              </a:rPr>
              <a:t>IPv6 is enabled, link-local address is FE80::2E0:FCFF:FEAD:675F</a:t>
            </a:r>
            <a:endParaRPr lang="zh-CN" altLang="en-US" sz="1400" dirty="0">
              <a:latin typeface="Huawei Sans" panose="020C0503030203020204" pitchFamily="34" charset="0"/>
            </a:endParaRPr>
          </a:p>
          <a:p>
            <a:r>
              <a:rPr sz="1400" dirty="0">
                <a:latin typeface="Huawei Sans" panose="020C0503030203020204" pitchFamily="34" charset="0"/>
              </a:rPr>
              <a:t>  Global unicast address(</a:t>
            </a:r>
            <a:r>
              <a:rPr sz="1400" dirty="0" err="1">
                <a:latin typeface="Huawei Sans" panose="020C0503030203020204" pitchFamily="34" charset="0"/>
              </a:rPr>
              <a:t>es</a:t>
            </a:r>
            <a:r>
              <a:rPr sz="1400" dirty="0">
                <a:latin typeface="Huawei Sans" panose="020C0503030203020204" pitchFamily="34" charset="0"/>
              </a:rPr>
              <a:t>):</a:t>
            </a:r>
            <a:endParaRPr lang="zh-CN" altLang="en-US" sz="1400" dirty="0">
              <a:latin typeface="Huawei Sans" panose="020C0503030203020204" pitchFamily="34" charset="0"/>
            </a:endParaRPr>
          </a:p>
          <a:p>
            <a:r>
              <a:rPr sz="1400" dirty="0">
                <a:solidFill>
                  <a:srgbClr val="EC7061"/>
                </a:solidFill>
                <a:latin typeface="Huawei Sans" panose="020C0503030203020204" pitchFamily="34" charset="0"/>
              </a:rPr>
              <a:t>   2001:DB8:12::2E0:FCFF:FEAD:675F,</a:t>
            </a:r>
            <a:endParaRPr lang="zh-CN" altLang="en-US" sz="1400" dirty="0">
              <a:solidFill>
                <a:srgbClr val="EC7061"/>
              </a:solidFill>
              <a:latin typeface="Huawei Sans" panose="020C0503030203020204" pitchFamily="34" charset="0"/>
            </a:endParaRPr>
          </a:p>
          <a:p>
            <a:r>
              <a:rPr sz="1400" dirty="0">
                <a:solidFill>
                  <a:srgbClr val="EC7061"/>
                </a:solidFill>
                <a:latin typeface="Huawei Sans" panose="020C0503030203020204" pitchFamily="34" charset="0"/>
              </a:rPr>
              <a:t>    subnet is 2001:DB8:12::/64 [SLAAC]</a:t>
            </a:r>
            <a:endParaRPr lang="zh-CN" altLang="en-US" sz="1400" dirty="0">
              <a:solidFill>
                <a:srgbClr val="EC7061"/>
              </a:solidFill>
              <a:latin typeface="Huawei Sans" panose="020C0503030203020204" pitchFamily="34" charset="0"/>
            </a:endParaRPr>
          </a:p>
          <a:p>
            <a:r>
              <a:rPr sz="1400" dirty="0">
                <a:latin typeface="Huawei Sans" panose="020C0503030203020204" pitchFamily="34" charset="0"/>
              </a:rPr>
              <a:t>  Joined group address(</a:t>
            </a:r>
            <a:r>
              <a:rPr sz="1400" dirty="0" err="1">
                <a:latin typeface="Huawei Sans" panose="020C0503030203020204" pitchFamily="34" charset="0"/>
              </a:rPr>
              <a:t>es</a:t>
            </a:r>
            <a:r>
              <a:rPr sz="1400" dirty="0">
                <a:latin typeface="Huawei Sans" panose="020C0503030203020204" pitchFamily="34" charset="0"/>
              </a:rPr>
              <a:t>):</a:t>
            </a:r>
            <a:endParaRPr lang="zh-CN" altLang="en-US" sz="1400" dirty="0">
              <a:latin typeface="Huawei Sans" panose="020C0503030203020204" pitchFamily="34" charset="0"/>
            </a:endParaRPr>
          </a:p>
          <a:p>
            <a:r>
              <a:rPr sz="1400" dirty="0">
                <a:latin typeface="Huawei Sans" panose="020C0503030203020204" pitchFamily="34" charset="0"/>
              </a:rPr>
              <a:t>    FF02::1:FFAD:675F</a:t>
            </a:r>
            <a:endParaRPr lang="zh-CN" altLang="en-US" sz="1400" dirty="0">
              <a:latin typeface="Huawei Sans" panose="020C0503030203020204" pitchFamily="34" charset="0"/>
            </a:endParaRPr>
          </a:p>
          <a:p>
            <a:r>
              <a:rPr sz="1400" dirty="0">
                <a:latin typeface="Huawei Sans" panose="020C0503030203020204" pitchFamily="34" charset="0"/>
              </a:rPr>
              <a:t>    FF02::2</a:t>
            </a:r>
            <a:endParaRPr lang="zh-CN" altLang="en-US" sz="1400" dirty="0">
              <a:latin typeface="Huawei Sans" panose="020C0503030203020204" pitchFamily="34" charset="0"/>
            </a:endParaRPr>
          </a:p>
          <a:p>
            <a:r>
              <a:rPr sz="1400" dirty="0">
                <a:latin typeface="Huawei Sans" panose="020C0503030203020204" pitchFamily="34" charset="0"/>
              </a:rPr>
              <a:t>    FF02::1</a:t>
            </a:r>
            <a:endParaRPr lang="zh-CN" altLang="en-US" sz="1400" dirty="0">
              <a:latin typeface="Huawei Sans" panose="020C0503030203020204" pitchFamily="34" charset="0"/>
            </a:endParaRPr>
          </a:p>
          <a:p>
            <a:r>
              <a:rPr sz="1400" dirty="0">
                <a:latin typeface="Huawei Sans" panose="020C0503030203020204" pitchFamily="34" charset="0"/>
              </a:rPr>
              <a:t>  MTU is 1500 bytes</a:t>
            </a:r>
            <a:endParaRPr lang="zh-CN" altLang="en-US" sz="1400" dirty="0">
              <a:latin typeface="Huawei Sans" panose="020C0503030203020204" pitchFamily="34" charset="0"/>
            </a:endParaRPr>
          </a:p>
          <a:p>
            <a:r>
              <a:rPr sz="1400" dirty="0">
                <a:latin typeface="Huawei Sans" panose="020C0503030203020204" pitchFamily="34" charset="0"/>
              </a:rPr>
              <a:t>  ND DAD is enabled, number of DAD attempts: 1</a:t>
            </a:r>
            <a:endParaRPr lang="zh-CN" altLang="en-US" sz="1400" dirty="0">
              <a:latin typeface="Huawei Sans" panose="020C0503030203020204" pitchFamily="34" charset="0"/>
            </a:endParaRPr>
          </a:p>
          <a:p>
            <a:r>
              <a:rPr sz="1400" dirty="0">
                <a:latin typeface="Huawei Sans" panose="020C0503030203020204" pitchFamily="34" charset="0"/>
              </a:rPr>
              <a:t>  ND reachable time is 30000 milliseconds</a:t>
            </a:r>
            <a:endParaRPr lang="zh-CN" altLang="en-US" sz="1400" dirty="0">
              <a:latin typeface="Huawei Sans" panose="020C0503030203020204" pitchFamily="34" charset="0"/>
            </a:endParaRPr>
          </a:p>
          <a:p>
            <a:r>
              <a:rPr sz="1400" dirty="0">
                <a:latin typeface="Huawei Sans" panose="020C0503030203020204" pitchFamily="34" charset="0"/>
              </a:rPr>
              <a:t>  ND retransmit interval is 1000 milliseconds</a:t>
            </a:r>
            <a:endParaRPr lang="zh-CN" altLang="en-US" sz="1400" dirty="0">
              <a:latin typeface="Huawei Sans" panose="020C0503030203020204" pitchFamily="34" charset="0"/>
            </a:endParaRPr>
          </a:p>
          <a:p>
            <a:r>
              <a:rPr sz="1400" dirty="0">
                <a:latin typeface="Huawei Sans" panose="020C0503030203020204" pitchFamily="34" charset="0"/>
              </a:rPr>
              <a:t>  Hosts use stateless </a:t>
            </a:r>
            <a:r>
              <a:rPr sz="1400" dirty="0" err="1">
                <a:latin typeface="Huawei Sans" panose="020C0503030203020204" pitchFamily="34" charset="0"/>
              </a:rPr>
              <a:t>autoconfig</a:t>
            </a:r>
            <a:r>
              <a:rPr sz="1400" dirty="0">
                <a:latin typeface="Huawei Sans" panose="020C0503030203020204" pitchFamily="34" charset="0"/>
              </a:rPr>
              <a:t> for addresses</a:t>
            </a:r>
            <a:endParaRPr lang="zh-CN" altLang="en-US" sz="1400" dirty="0">
              <a:latin typeface="Huawei Sans" panose="020C0503030203020204" pitchFamily="34" charset="0"/>
            </a:endParaRPr>
          </a:p>
        </p:txBody>
      </p:sp>
      <p:sp>
        <p:nvSpPr>
          <p:cNvPr id="37" name="文本占位符 2"/>
          <p:cNvSpPr txBox="1">
            <a:spLocks/>
          </p:cNvSpPr>
          <p:nvPr/>
        </p:nvSpPr>
        <p:spPr bwMode="gray">
          <a:xfrm>
            <a:off x="558891" y="1382064"/>
            <a:ext cx="5047502" cy="5552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00000"/>
              </a:lnSpc>
              <a:buFont typeface="Arial" panose="020B0604020202020204" pitchFamily="34" charset="0"/>
              <a:buNone/>
            </a:pPr>
            <a:r>
              <a:rPr sz="1600" dirty="0">
                <a:latin typeface="Huawei Sans" panose="020C0503030203020204" pitchFamily="34" charset="0"/>
              </a:rPr>
              <a:t>Verify the IPv6 address obtained by R2 through stateless address </a:t>
            </a:r>
            <a:r>
              <a:rPr sz="1600" dirty="0" err="1">
                <a:latin typeface="Huawei Sans" panose="020C0503030203020204" pitchFamily="34" charset="0"/>
              </a:rPr>
              <a:t>autoconfiguration</a:t>
            </a:r>
            <a:r>
              <a:rPr sz="1600" dirty="0">
                <a:latin typeface="Huawei Sans" panose="020C0503030203020204" pitchFamily="34" charset="0"/>
              </a:rPr>
              <a:t>.</a:t>
            </a:r>
            <a:endParaRPr lang="zh-CN" altLang="en-US" sz="1600" dirty="0">
              <a:latin typeface="Huawei Sans" panose="020C0503030203020204" pitchFamily="34" charset="0"/>
            </a:endParaRPr>
          </a:p>
        </p:txBody>
      </p:sp>
      <p:sp>
        <p:nvSpPr>
          <p:cNvPr id="7" name="文本框 37">
            <a:extLst>
              <a:ext uri="{FF2B5EF4-FFF2-40B4-BE49-F238E27FC236}">
                <a16:creationId xmlns:a16="http://schemas.microsoft.com/office/drawing/2014/main" id="{08559FA2-F3C6-420E-B40A-262540E6B485}"/>
              </a:ext>
            </a:extLst>
          </p:cNvPr>
          <p:cNvSpPr txBox="1"/>
          <p:nvPr/>
        </p:nvSpPr>
        <p:spPr bwMode="gray">
          <a:xfrm>
            <a:off x="6154742" y="2078506"/>
            <a:ext cx="5414893" cy="2677656"/>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r>
              <a:rPr sz="1400" dirty="0">
                <a:latin typeface="Huawei Sans" panose="020C0503030203020204" pitchFamily="34" charset="0"/>
              </a:rPr>
              <a:t>[R3]display dhcpv6 client </a:t>
            </a:r>
            <a:endParaRPr lang="zh-CN" altLang="en-US" sz="1400" dirty="0">
              <a:latin typeface="Huawei Sans" panose="020C0503030203020204" pitchFamily="34" charset="0"/>
            </a:endParaRPr>
          </a:p>
          <a:p>
            <a:r>
              <a:rPr sz="1400" dirty="0">
                <a:latin typeface="Huawei Sans" panose="020C0503030203020204" pitchFamily="34" charset="0"/>
              </a:rPr>
              <a:t>GigabitEthernet0/0/0 is in </a:t>
            </a:r>
            <a:r>
              <a:rPr sz="1400" dirty="0" err="1">
                <a:latin typeface="Huawei Sans" panose="020C0503030203020204" pitchFamily="34" charset="0"/>
              </a:rPr>
              <a:t>stateful</a:t>
            </a:r>
            <a:r>
              <a:rPr sz="1400" dirty="0">
                <a:latin typeface="Huawei Sans" panose="020C0503030203020204" pitchFamily="34" charset="0"/>
              </a:rPr>
              <a:t> DHCPv6 client mode.</a:t>
            </a:r>
            <a:endParaRPr lang="zh-CN" altLang="en-US" sz="1400" dirty="0">
              <a:latin typeface="Huawei Sans" panose="020C0503030203020204" pitchFamily="34" charset="0"/>
            </a:endParaRPr>
          </a:p>
          <a:p>
            <a:r>
              <a:rPr sz="1400" dirty="0">
                <a:latin typeface="Huawei Sans" panose="020C0503030203020204" pitchFamily="34" charset="0"/>
              </a:rPr>
              <a:t>State is BOUND.</a:t>
            </a:r>
            <a:endParaRPr lang="zh-CN" altLang="en-US" sz="1400" dirty="0">
              <a:latin typeface="Huawei Sans" panose="020C0503030203020204" pitchFamily="34" charset="0"/>
            </a:endParaRPr>
          </a:p>
          <a:p>
            <a:r>
              <a:rPr sz="1400" dirty="0">
                <a:latin typeface="Huawei Sans" panose="020C0503030203020204" pitchFamily="34" charset="0"/>
              </a:rPr>
              <a:t>Preferred server DUID   : 0003000100E0FC401312</a:t>
            </a:r>
            <a:endParaRPr lang="zh-CN" altLang="en-US" sz="1400" dirty="0">
              <a:latin typeface="Huawei Sans" panose="020C0503030203020204" pitchFamily="34" charset="0"/>
            </a:endParaRPr>
          </a:p>
          <a:p>
            <a:r>
              <a:rPr sz="1400" dirty="0">
                <a:latin typeface="Huawei Sans" panose="020C0503030203020204" pitchFamily="34" charset="0"/>
              </a:rPr>
              <a:t>  Reachable via address : FE80::2E0:FCFF:FE40:1312</a:t>
            </a:r>
            <a:endParaRPr lang="zh-CN" altLang="en-US" sz="1400" dirty="0">
              <a:latin typeface="Huawei Sans" panose="020C0503030203020204" pitchFamily="34" charset="0"/>
            </a:endParaRPr>
          </a:p>
          <a:p>
            <a:r>
              <a:rPr sz="1400" dirty="0">
                <a:latin typeface="Huawei Sans" panose="020C0503030203020204" pitchFamily="34" charset="0"/>
              </a:rPr>
              <a:t>IA NA IA ID 0x00000031 T1 43200 T2 69120</a:t>
            </a:r>
            <a:endParaRPr lang="zh-CN" altLang="en-US" sz="1400" dirty="0">
              <a:latin typeface="Huawei Sans" panose="020C0503030203020204" pitchFamily="34" charset="0"/>
            </a:endParaRPr>
          </a:p>
          <a:p>
            <a:r>
              <a:rPr sz="1400" dirty="0">
                <a:latin typeface="Huawei Sans" panose="020C0503030203020204" pitchFamily="34" charset="0"/>
              </a:rPr>
              <a:t>     Obtained                : 2020-06-17 09:49:58</a:t>
            </a:r>
            <a:endParaRPr lang="zh-CN" altLang="en-US" sz="1400" dirty="0">
              <a:latin typeface="Huawei Sans" panose="020C0503030203020204" pitchFamily="34" charset="0"/>
            </a:endParaRPr>
          </a:p>
          <a:p>
            <a:r>
              <a:rPr sz="1400" dirty="0">
                <a:latin typeface="Huawei Sans" panose="020C0503030203020204" pitchFamily="34" charset="0"/>
              </a:rPr>
              <a:t>      Renews                  : 2020-06-17 21:49:58</a:t>
            </a:r>
            <a:endParaRPr lang="zh-CN" altLang="en-US" sz="1400" dirty="0">
              <a:latin typeface="Huawei Sans" panose="020C0503030203020204" pitchFamily="34" charset="0"/>
            </a:endParaRPr>
          </a:p>
          <a:p>
            <a:r>
              <a:rPr sz="1400" dirty="0">
                <a:latin typeface="Huawei Sans" panose="020C0503030203020204" pitchFamily="34" charset="0"/>
              </a:rPr>
              <a:t>      Rebinds                  : 2020-06-18 05:01:58</a:t>
            </a:r>
            <a:endParaRPr lang="zh-CN" altLang="en-US" sz="1400" dirty="0">
              <a:latin typeface="Huawei Sans" panose="020C0503030203020204" pitchFamily="34" charset="0"/>
            </a:endParaRPr>
          </a:p>
          <a:p>
            <a:r>
              <a:rPr sz="1400" dirty="0">
                <a:solidFill>
                  <a:srgbClr val="EC7061"/>
                </a:solidFill>
                <a:latin typeface="Huawei Sans" panose="020C0503030203020204" pitchFamily="34" charset="0"/>
              </a:rPr>
              <a:t>      Address                  : 2001:DB8:13::3</a:t>
            </a:r>
          </a:p>
          <a:p>
            <a:r>
              <a:rPr sz="1400" dirty="0">
                <a:latin typeface="Huawei Sans" panose="020C0503030203020204" pitchFamily="34" charset="0"/>
              </a:rPr>
              <a:t>    Lifetime valid 172800 seconds, preferred 86400 seconds</a:t>
            </a:r>
            <a:endParaRPr lang="zh-CN" altLang="en-US" sz="1400" dirty="0">
              <a:latin typeface="Huawei Sans" panose="020C0503030203020204" pitchFamily="34" charset="0"/>
            </a:endParaRPr>
          </a:p>
          <a:p>
            <a:r>
              <a:rPr sz="1400" dirty="0">
                <a:latin typeface="Huawei Sans" panose="020C0503030203020204" pitchFamily="34" charset="0"/>
              </a:rPr>
              <a:t>    Expires at 2020-06-19 09:49:58(172159 seconds left)</a:t>
            </a:r>
            <a:endParaRPr lang="zh-CN" altLang="en-US" sz="1400" dirty="0">
              <a:latin typeface="Huawei Sans" panose="020C0503030203020204" pitchFamily="34" charset="0"/>
            </a:endParaRPr>
          </a:p>
        </p:txBody>
      </p:sp>
      <p:sp>
        <p:nvSpPr>
          <p:cNvPr id="8" name="文本占位符 2"/>
          <p:cNvSpPr txBox="1">
            <a:spLocks/>
          </p:cNvSpPr>
          <p:nvPr/>
        </p:nvSpPr>
        <p:spPr bwMode="gray">
          <a:xfrm>
            <a:off x="6154743" y="1382064"/>
            <a:ext cx="5196350" cy="41509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defPPr>
              <a:defRPr lang="en-US"/>
            </a:defPPr>
            <a:lvl1pPr indent="0" algn="just" defTabSz="914034" fontAlgn="auto">
              <a:lnSpc>
                <a:spcPct val="140000"/>
              </a:lnSpc>
              <a:spcBef>
                <a:spcPts val="792"/>
              </a:spcBef>
              <a:buClrTx/>
              <a:buFont typeface="Arial" panose="020B0604020202020204" pitchFamily="34" charset="0"/>
              <a:buNone/>
              <a:defRPr sz="1600">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dirty="0">
                <a:latin typeface="Huawei Sans" panose="020C0503030203020204" pitchFamily="34" charset="0"/>
              </a:rPr>
              <a:t>Run the </a:t>
            </a:r>
            <a:r>
              <a:rPr b="1" dirty="0">
                <a:latin typeface="Huawei Sans" panose="020C0503030203020204" pitchFamily="34" charset="0"/>
              </a:rPr>
              <a:t>display dhcpv6 client</a:t>
            </a:r>
            <a:r>
              <a:rPr dirty="0">
                <a:latin typeface="Huawei Sans" panose="020C0503030203020204" pitchFamily="34" charset="0"/>
              </a:rPr>
              <a:t> command on R3 to check address allocation information.</a:t>
            </a:r>
          </a:p>
        </p:txBody>
      </p:sp>
    </p:spTree>
    <p:extLst>
      <p:ext uri="{BB962C8B-B14F-4D97-AF65-F5344CB8AC3E}">
        <p14:creationId xmlns:p14="http://schemas.microsoft.com/office/powerpoint/2010/main" val="41342939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type="body" sz="quarter" idx="10"/>
          </p:nvPr>
        </p:nvSpPr>
        <p:spPr bwMode="gray"/>
        <p:txBody>
          <a:bodyPr wrap="square">
            <a:noAutofit/>
          </a:bodyPr>
          <a:lstStyle/>
          <a:p>
            <a:pPr marL="352425" lvl="0" indent="-352425" algn="l">
              <a:buClr>
                <a:schemeClr val="tx1"/>
              </a:buClr>
            </a:pPr>
            <a:r>
              <a:rPr sz="1800" dirty="0">
                <a:latin typeface="Huawei Sans" panose="020C0503030203020204" pitchFamily="34" charset="0"/>
              </a:rPr>
              <a:t>(Single) Which of the following statements about NDP-based stateless address autoconfiguration is true? </a:t>
            </a:r>
            <a:endParaRPr lang="en-US" sz="1800" dirty="0">
              <a:latin typeface="Huawei Sans" panose="020C0503030203020204" pitchFamily="34" charset="0"/>
            </a:endParaRPr>
          </a:p>
          <a:p>
            <a:pPr marL="809625" lvl="1" indent="-457200" algn="l">
              <a:buClr>
                <a:schemeClr val="tx1"/>
              </a:buClr>
              <a:buFont typeface="+mj-lt"/>
              <a:buAutoNum type="alphaUcPeriod"/>
            </a:pPr>
            <a:r>
              <a:rPr lang="en-US" sz="1600" dirty="0">
                <a:latin typeface="Huawei Sans" panose="020C0503030203020204" pitchFamily="34" charset="0"/>
              </a:rPr>
              <a:t>NDP-based stateless address autoconfiguration can be used to allocate 128-bit IPv6 addresses to hosts.</a:t>
            </a:r>
          </a:p>
          <a:p>
            <a:pPr marL="809625" lvl="1" indent="-457200" algn="l">
              <a:buClr>
                <a:schemeClr val="tx1"/>
              </a:buClr>
              <a:buFont typeface="+mj-lt"/>
              <a:buAutoNum type="alphaUcPeriod"/>
            </a:pPr>
            <a:r>
              <a:rPr sz="1600" dirty="0">
                <a:latin typeface="Huawei Sans" panose="020C0503030203020204" pitchFamily="34" charset="0"/>
              </a:rPr>
              <a:t>NDP-based stateless address autoconfiguration can be used to allocate IPv6 prefixes or addresses to hosts.</a:t>
            </a:r>
          </a:p>
          <a:p>
            <a:pPr marL="809625" lvl="1" indent="-457200" algn="l">
              <a:buClr>
                <a:schemeClr val="tx1"/>
              </a:buClr>
              <a:buFont typeface="+mj-lt"/>
              <a:buAutoNum type="alphaUcPeriod"/>
            </a:pPr>
            <a:r>
              <a:rPr sz="1600" dirty="0">
                <a:latin typeface="Huawei Sans" panose="020C0503030203020204" pitchFamily="34" charset="0"/>
              </a:rPr>
              <a:t>NDP-based stateless address </a:t>
            </a:r>
            <a:r>
              <a:rPr sz="1600" dirty="0" err="1">
                <a:latin typeface="Huawei Sans" panose="020C0503030203020204" pitchFamily="34" charset="0"/>
              </a:rPr>
              <a:t>autoconfiguration</a:t>
            </a:r>
            <a:r>
              <a:rPr sz="1600" dirty="0">
                <a:latin typeface="Huawei Sans" panose="020C0503030203020204" pitchFamily="34" charset="0"/>
              </a:rPr>
              <a:t> can be used to allocate only IPv6 prefixes to hosts.</a:t>
            </a:r>
          </a:p>
          <a:p>
            <a:pPr marL="809625" lvl="1" indent="-457200" algn="l">
              <a:buClr>
                <a:schemeClr val="tx1"/>
              </a:buClr>
              <a:buFont typeface="+mj-lt"/>
              <a:buAutoNum type="alphaUcPeriod"/>
            </a:pPr>
            <a:r>
              <a:rPr sz="1600" dirty="0">
                <a:latin typeface="Huawei Sans" panose="020C0503030203020204" pitchFamily="34" charset="0"/>
              </a:rPr>
              <a:t>NDP-based stateless address </a:t>
            </a:r>
            <a:r>
              <a:rPr sz="1600" dirty="0" err="1">
                <a:latin typeface="Huawei Sans" panose="020C0503030203020204" pitchFamily="34" charset="0"/>
              </a:rPr>
              <a:t>autoconfiguration</a:t>
            </a:r>
            <a:r>
              <a:rPr sz="1600" dirty="0">
                <a:latin typeface="Huawei Sans" panose="020C0503030203020204" pitchFamily="34" charset="0"/>
              </a:rPr>
              <a:t> can be used to allocate DNS information to hosts.</a:t>
            </a:r>
            <a:endParaRPr lang="zh-CN" altLang="zh-CN" sz="1600" dirty="0">
              <a:latin typeface="Huawei Sans" panose="020C0503030203020204" pitchFamily="34" charset="0"/>
            </a:endParaRPr>
          </a:p>
          <a:p>
            <a:pPr marL="352425" indent="-352425" algn="l">
              <a:buClr>
                <a:schemeClr val="tx1"/>
              </a:buClr>
            </a:pPr>
            <a:r>
              <a:rPr sz="1800" dirty="0">
                <a:latin typeface="Huawei Sans" panose="020C0503030203020204" pitchFamily="34" charset="0"/>
              </a:rPr>
              <a:t>(Multiple) Which of the following processes use Reply messages in DHCPv6?</a:t>
            </a:r>
            <a:r>
              <a:rPr lang="en-US" sz="1800" dirty="0">
                <a:latin typeface="Huawei Sans" panose="020C0503030203020204" pitchFamily="34" charset="0"/>
              </a:rPr>
              <a:t> </a:t>
            </a:r>
          </a:p>
          <a:p>
            <a:pPr marL="809625" lvl="1" indent="-457200" algn="l">
              <a:buClr>
                <a:schemeClr val="tx1"/>
              </a:buClr>
              <a:buFont typeface="+mj-lt"/>
              <a:buAutoNum type="alphaUcPeriod"/>
            </a:pPr>
            <a:r>
              <a:rPr lang="en-US" sz="1600" dirty="0">
                <a:latin typeface="Huawei Sans" panose="020C0503030203020204" pitchFamily="34" charset="0"/>
              </a:rPr>
              <a:t>DHCPv6 information obtaining</a:t>
            </a:r>
          </a:p>
          <a:p>
            <a:pPr marL="809625" lvl="1" indent="-457200" algn="l">
              <a:buClr>
                <a:schemeClr val="tx1"/>
              </a:buClr>
              <a:buFont typeface="+mj-lt"/>
              <a:buAutoNum type="alphaUcPeriod"/>
            </a:pPr>
            <a:r>
              <a:rPr sz="1600" dirty="0">
                <a:latin typeface="Huawei Sans" panose="020C0503030203020204" pitchFamily="34" charset="0"/>
              </a:rPr>
              <a:t>DHCPv6 prefix allocation's two-message exchange</a:t>
            </a:r>
          </a:p>
          <a:p>
            <a:pPr marL="809625" lvl="1" indent="-457200" algn="l">
              <a:buClr>
                <a:schemeClr val="tx1"/>
              </a:buClr>
              <a:buFont typeface="+mj-lt"/>
              <a:buAutoNum type="alphaUcPeriod"/>
            </a:pPr>
            <a:r>
              <a:rPr sz="1600" dirty="0">
                <a:latin typeface="Huawei Sans" panose="020C0503030203020204" pitchFamily="34" charset="0"/>
              </a:rPr>
              <a:t>DHCPv6 address allocation's four-message exchange</a:t>
            </a:r>
          </a:p>
          <a:p>
            <a:pPr marL="809625" lvl="1" indent="-457200" algn="l">
              <a:buClr>
                <a:schemeClr val="tx1"/>
              </a:buClr>
              <a:buFont typeface="+mj-lt"/>
              <a:buAutoNum type="alphaUcPeriod"/>
            </a:pPr>
            <a:r>
              <a:rPr sz="1600" dirty="0">
                <a:latin typeface="Huawei Sans" panose="020C0503030203020204" pitchFamily="34" charset="0"/>
              </a:rPr>
              <a:t>DHCPv6 address release</a:t>
            </a:r>
          </a:p>
          <a:p>
            <a:pPr marL="809625" lvl="1" indent="-457200" algn="l">
              <a:buClr>
                <a:schemeClr val="tx1"/>
              </a:buClr>
              <a:buFont typeface="+mj-lt"/>
              <a:buAutoNum type="alphaUcPeriod"/>
            </a:pPr>
            <a:r>
              <a:rPr sz="1600" dirty="0">
                <a:latin typeface="Huawei Sans" panose="020C0503030203020204" pitchFamily="34" charset="0"/>
              </a:rPr>
              <a:t>DHCPv6 address lease renewal</a:t>
            </a:r>
          </a:p>
        </p:txBody>
      </p:sp>
    </p:spTree>
    <p:extLst>
      <p:ext uri="{BB962C8B-B14F-4D97-AF65-F5344CB8AC3E}">
        <p14:creationId xmlns:p14="http://schemas.microsoft.com/office/powerpoint/2010/main" val="343668893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bwMode="gray">
          <a:prstGeom prst="rect">
            <a:avLst/>
          </a:prstGeom>
        </p:spPr>
        <p:txBody>
          <a:bodyPr wrap="square">
            <a:noAutofit/>
          </a:bodyPr>
          <a:lstStyle/>
          <a:p>
            <a:pPr algn="l"/>
            <a:r>
              <a:rPr sz="2000" dirty="0">
                <a:latin typeface="Huawei Sans" panose="020C0503030203020204" pitchFamily="34" charset="0"/>
              </a:rPr>
              <a:t>IPv6 addresses can be configured statically or dynamically. Usually, the interconnection IPv6 addresses of network devices and IPv6 addresses of loopback interfaces are statically configured, whereas terminals are dynamically configured.</a:t>
            </a:r>
            <a:endParaRPr lang="en-US" altLang="zh-CN" sz="2000" dirty="0">
              <a:latin typeface="Huawei Sans" panose="020C0503030203020204" pitchFamily="34" charset="0"/>
            </a:endParaRPr>
          </a:p>
          <a:p>
            <a:pPr algn="l"/>
            <a:r>
              <a:rPr sz="2000" dirty="0">
                <a:latin typeface="Huawei Sans" panose="020C0503030203020204" pitchFamily="34" charset="0"/>
              </a:rPr>
              <a:t>This course mainly describes NDP-based stateless address </a:t>
            </a:r>
            <a:r>
              <a:rPr sz="2000" dirty="0" err="1">
                <a:latin typeface="Huawei Sans" panose="020C0503030203020204" pitchFamily="34" charset="0"/>
              </a:rPr>
              <a:t>autoconfiguration</a:t>
            </a:r>
            <a:r>
              <a:rPr sz="2000" dirty="0">
                <a:latin typeface="Huawei Sans" panose="020C0503030203020204" pitchFamily="34" charset="0"/>
              </a:rPr>
              <a:t> and DHCPv6-based </a:t>
            </a:r>
            <a:r>
              <a:rPr sz="2000" dirty="0" err="1">
                <a:latin typeface="Huawei Sans" panose="020C0503030203020204" pitchFamily="34" charset="0"/>
              </a:rPr>
              <a:t>stateful</a:t>
            </a:r>
            <a:r>
              <a:rPr sz="2000" dirty="0">
                <a:latin typeface="Huawei Sans" panose="020C0503030203020204" pitchFamily="34" charset="0"/>
              </a:rPr>
              <a:t> address </a:t>
            </a:r>
            <a:r>
              <a:rPr sz="2000" dirty="0" err="1">
                <a:latin typeface="Huawei Sans" panose="020C0503030203020204" pitchFamily="34" charset="0"/>
              </a:rPr>
              <a:t>autoconfiguration</a:t>
            </a:r>
            <a:r>
              <a:rPr sz="2000" dirty="0">
                <a:latin typeface="Huawei Sans" panose="020C0503030203020204" pitchFamily="34" charset="0"/>
              </a:rPr>
              <a:t>. Stateless address </a:t>
            </a:r>
            <a:r>
              <a:rPr sz="2000" dirty="0" err="1">
                <a:latin typeface="Huawei Sans" panose="020C0503030203020204" pitchFamily="34" charset="0"/>
              </a:rPr>
              <a:t>autoconfiguration</a:t>
            </a:r>
            <a:r>
              <a:rPr sz="2000" dirty="0">
                <a:latin typeface="Huawei Sans" panose="020C0503030203020204" pitchFamily="34" charset="0"/>
              </a:rPr>
              <a:t> can be used to allocate only 64-bit prefixes, resulting in poor extensibility as well as address management and control. </a:t>
            </a:r>
            <a:r>
              <a:rPr sz="2000" dirty="0" err="1">
                <a:latin typeface="Huawei Sans" panose="020C0503030203020204" pitchFamily="34" charset="0"/>
              </a:rPr>
              <a:t>Stateful</a:t>
            </a:r>
            <a:r>
              <a:rPr sz="2000" dirty="0">
                <a:latin typeface="Huawei Sans" panose="020C0503030203020204" pitchFamily="34" charset="0"/>
              </a:rPr>
              <a:t> address </a:t>
            </a:r>
            <a:r>
              <a:rPr sz="2000" dirty="0" err="1">
                <a:latin typeface="Huawei Sans" panose="020C0503030203020204" pitchFamily="34" charset="0"/>
              </a:rPr>
              <a:t>autoconfiguration</a:t>
            </a:r>
            <a:r>
              <a:rPr sz="2000" dirty="0">
                <a:latin typeface="Huawei Sans" panose="020C0503030203020204" pitchFamily="34" charset="0"/>
              </a:rPr>
              <a:t> provides more functions, such as PD prefix allocation.</a:t>
            </a:r>
            <a:endParaRPr lang="en-US" altLang="zh-CN" sz="2000" dirty="0">
              <a:latin typeface="Huawei Sans" panose="020C0503030203020204" pitchFamily="34" charset="0"/>
            </a:endParaRPr>
          </a:p>
          <a:p>
            <a:pPr algn="l"/>
            <a:r>
              <a:rPr sz="2000" dirty="0">
                <a:latin typeface="Huawei Sans" panose="020C0503030203020204" pitchFamily="34" charset="0"/>
              </a:rPr>
              <a:t>The M and O bits in an RA message determine an IPv6 address </a:t>
            </a:r>
            <a:r>
              <a:rPr sz="2000" dirty="0" err="1">
                <a:latin typeface="Huawei Sans" panose="020C0503030203020204" pitchFamily="34" charset="0"/>
              </a:rPr>
              <a:t>autoconfiguration</a:t>
            </a:r>
            <a:r>
              <a:rPr sz="2000" dirty="0">
                <a:latin typeface="Huawei Sans" panose="020C0503030203020204" pitchFamily="34" charset="0"/>
              </a:rPr>
              <a:t> mode used by a client. Determine an appropriate address </a:t>
            </a:r>
            <a:r>
              <a:rPr sz="2000" dirty="0" err="1">
                <a:latin typeface="Huawei Sans" panose="020C0503030203020204" pitchFamily="34" charset="0"/>
              </a:rPr>
              <a:t>autoconfiguration</a:t>
            </a:r>
            <a:r>
              <a:rPr sz="2000" dirty="0">
                <a:latin typeface="Huawei Sans" panose="020C0503030203020204" pitchFamily="34" charset="0"/>
              </a:rPr>
              <a:t> mode based on an actual scenario.</a:t>
            </a: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39507599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4655037"/>
      </p:ext>
    </p:extLst>
  </p:cSld>
  <p:clrMapOvr>
    <a:masterClrMapping/>
  </p:clrMapOvr>
  <p:transition advClick="0" advTm="8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bwMode="gray"/>
        <p:txBody>
          <a:bodyPr wrap="square">
            <a:noAutofit/>
          </a:bodyPr>
          <a:lstStyle/>
          <a:p>
            <a:r>
              <a:rPr dirty="0">
                <a:latin typeface="Huawei Sans" panose="020C0503030203020204" pitchFamily="34" charset="0"/>
              </a:rPr>
              <a:t>On completion of this course, you will be able to:</a:t>
            </a:r>
          </a:p>
          <a:p>
            <a:pPr marL="654050" lvl="1" indent="-338138"/>
            <a:r>
              <a:rPr dirty="0">
                <a:latin typeface="Huawei Sans" panose="020C0503030203020204" pitchFamily="34" charset="0"/>
              </a:rPr>
              <a:t>Describe the fundamentals of IPv6 stateless address </a:t>
            </a:r>
            <a:r>
              <a:rPr dirty="0" err="1">
                <a:latin typeface="Huawei Sans" panose="020C0503030203020204" pitchFamily="34" charset="0"/>
              </a:rPr>
              <a:t>autoconfiguration</a:t>
            </a:r>
            <a:r>
              <a:rPr dirty="0">
                <a:latin typeface="Huawei Sans" panose="020C0503030203020204" pitchFamily="34" charset="0"/>
              </a:rPr>
              <a:t>.</a:t>
            </a:r>
          </a:p>
          <a:p>
            <a:pPr marL="654050" lvl="1" indent="-338138"/>
            <a:r>
              <a:rPr dirty="0">
                <a:latin typeface="Huawei Sans" panose="020C0503030203020204" pitchFamily="34" charset="0"/>
              </a:rPr>
              <a:t>Describe the fundamentals of DHCPv6 address </a:t>
            </a:r>
            <a:r>
              <a:rPr dirty="0" err="1">
                <a:latin typeface="Huawei Sans" panose="020C0503030203020204" pitchFamily="34" charset="0"/>
              </a:rPr>
              <a:t>autoconfiguration</a:t>
            </a:r>
            <a:r>
              <a:rPr dirty="0">
                <a:latin typeface="Huawei Sans" panose="020C0503030203020204" pitchFamily="34" charset="0"/>
              </a:rPr>
              <a:t>.</a:t>
            </a:r>
          </a:p>
          <a:p>
            <a:pPr marL="654050" lvl="1" indent="-338138"/>
            <a:r>
              <a:rPr dirty="0">
                <a:latin typeface="Huawei Sans" panose="020C0503030203020204" pitchFamily="34" charset="0"/>
              </a:rPr>
              <a:t>Perform IPv6 address </a:t>
            </a:r>
            <a:r>
              <a:rPr dirty="0" err="1">
                <a:latin typeface="Huawei Sans" panose="020C0503030203020204" pitchFamily="34" charset="0"/>
              </a:rPr>
              <a:t>autoconfiguration</a:t>
            </a:r>
            <a:r>
              <a:rPr dirty="0">
                <a:latin typeface="Huawei Sans" panose="020C0503030203020204" pitchFamily="34" charset="0"/>
              </a:rPr>
              <a: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423733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b="1" dirty="0">
                <a:latin typeface="Huawei Sans" panose="020C0503030203020204" pitchFamily="34" charset="0"/>
              </a:rPr>
              <a:t>IPv6 Address Configuration Modes</a:t>
            </a:r>
            <a:endParaRPr lang="en-US" altLang="zh-CN"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IPv6 Stateless Address </a:t>
            </a:r>
            <a:r>
              <a:rPr dirty="0" err="1">
                <a:solidFill>
                  <a:schemeClr val="bg1">
                    <a:lumMod val="50000"/>
                  </a:schemeClr>
                </a:solidFill>
                <a:latin typeface="Huawei Sans" panose="020C0503030203020204" pitchFamily="34" charset="0"/>
              </a:rPr>
              <a:t>Autoconfiguration</a:t>
            </a:r>
            <a:endParaRPr lang="zh-CN" altLang="en-US"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DHCPv6</a:t>
            </a:r>
            <a:endParaRPr lang="zh-CN" altLang="en-US"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Implementation of IPv6 Address </a:t>
            </a:r>
            <a:r>
              <a:rPr dirty="0" err="1">
                <a:solidFill>
                  <a:schemeClr val="bg1">
                    <a:lumMod val="50000"/>
                  </a:schemeClr>
                </a:solidFill>
                <a:latin typeface="Huawei Sans" panose="020C0503030203020204" pitchFamily="34" charset="0"/>
              </a:rPr>
              <a:t>Autoconfiguration</a:t>
            </a:r>
            <a:endParaRPr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90726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bwMode="gray">
          <a:xfrm>
            <a:off x="3976594" y="2902844"/>
            <a:ext cx="3360544" cy="369331"/>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r>
              <a:rPr sz="1400" dirty="0">
                <a:latin typeface="Huawei Sans" panose="020C0503030203020204" pitchFamily="34" charset="0"/>
              </a:rPr>
              <a:t>IPv6 Address Configuration Modes</a:t>
            </a:r>
          </a:p>
        </p:txBody>
      </p:sp>
      <p:sp>
        <p:nvSpPr>
          <p:cNvPr id="5" name="TextBox 8"/>
          <p:cNvSpPr txBox="1"/>
          <p:nvPr/>
        </p:nvSpPr>
        <p:spPr bwMode="gray">
          <a:xfrm>
            <a:off x="7262195" y="4233716"/>
            <a:ext cx="1693365" cy="369331"/>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r>
              <a:rPr sz="1400" dirty="0">
                <a:latin typeface="Huawei Sans" panose="020C0503030203020204" pitchFamily="34" charset="0"/>
              </a:rPr>
              <a:t>Dynamic</a:t>
            </a:r>
          </a:p>
        </p:txBody>
      </p:sp>
      <p:sp>
        <p:nvSpPr>
          <p:cNvPr id="7" name="TextBox 10"/>
          <p:cNvSpPr txBox="1"/>
          <p:nvPr/>
        </p:nvSpPr>
        <p:spPr bwMode="gray">
          <a:xfrm>
            <a:off x="2515822" y="5564588"/>
            <a:ext cx="1784366" cy="646331"/>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r>
              <a:rPr sz="1400" dirty="0">
                <a:latin typeface="Huawei Sans" panose="020C0503030203020204" pitchFamily="34" charset="0"/>
              </a:rPr>
              <a:t>Manual configuration</a:t>
            </a:r>
            <a:endParaRPr lang="en-US" altLang="zh-CN" sz="1400" dirty="0">
              <a:latin typeface="Huawei Sans" panose="020C0503030203020204" pitchFamily="34" charset="0"/>
            </a:endParaRPr>
          </a:p>
          <a:p>
            <a:r>
              <a:rPr sz="1400" dirty="0">
                <a:latin typeface="Huawei Sans" panose="020C0503030203020204" pitchFamily="34" charset="0"/>
              </a:rPr>
              <a:t>Static address</a:t>
            </a:r>
          </a:p>
        </p:txBody>
      </p:sp>
      <p:sp>
        <p:nvSpPr>
          <p:cNvPr id="8" name="TextBox 11"/>
          <p:cNvSpPr txBox="1"/>
          <p:nvPr/>
        </p:nvSpPr>
        <p:spPr bwMode="gray">
          <a:xfrm>
            <a:off x="6074319" y="5566502"/>
            <a:ext cx="2136925" cy="646331"/>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r>
              <a:rPr sz="1400" dirty="0">
                <a:latin typeface="Huawei Sans" panose="020C0503030203020204" pitchFamily="34" charset="0"/>
              </a:rPr>
              <a:t>Stateless address </a:t>
            </a:r>
            <a:r>
              <a:rPr sz="1400" dirty="0" err="1">
                <a:latin typeface="Huawei Sans" panose="020C0503030203020204" pitchFamily="34" charset="0"/>
              </a:rPr>
              <a:t>autoconfiguration</a:t>
            </a:r>
            <a:endParaRPr lang="en-US" altLang="zh-CN" sz="1400" dirty="0">
              <a:latin typeface="Huawei Sans" panose="020C0503030203020204" pitchFamily="34" charset="0"/>
            </a:endParaRPr>
          </a:p>
          <a:p>
            <a:r>
              <a:rPr sz="1400" dirty="0">
                <a:latin typeface="Huawei Sans" panose="020C0503030203020204" pitchFamily="34" charset="0"/>
              </a:rPr>
              <a:t>SLAAC</a:t>
            </a:r>
            <a:endParaRPr lang="zh-CN" altLang="en-US" sz="1400" dirty="0">
              <a:latin typeface="Huawei Sans" panose="020C0503030203020204" pitchFamily="34" charset="0"/>
            </a:endParaRPr>
          </a:p>
        </p:txBody>
      </p:sp>
      <p:sp>
        <p:nvSpPr>
          <p:cNvPr id="9" name="TextBox 12"/>
          <p:cNvSpPr txBox="1"/>
          <p:nvPr/>
        </p:nvSpPr>
        <p:spPr bwMode="gray">
          <a:xfrm>
            <a:off x="8578892" y="5566502"/>
            <a:ext cx="2259601" cy="646331"/>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r>
              <a:rPr sz="1400" dirty="0" err="1">
                <a:latin typeface="Huawei Sans" panose="020C0503030203020204" pitchFamily="34" charset="0"/>
              </a:rPr>
              <a:t>Stateful</a:t>
            </a:r>
            <a:r>
              <a:rPr sz="1400" dirty="0">
                <a:latin typeface="Huawei Sans" panose="020C0503030203020204" pitchFamily="34" charset="0"/>
              </a:rPr>
              <a:t> address </a:t>
            </a:r>
            <a:r>
              <a:rPr sz="1400" dirty="0" err="1">
                <a:latin typeface="Huawei Sans" panose="020C0503030203020204" pitchFamily="34" charset="0"/>
              </a:rPr>
              <a:t>autoconfiguration</a:t>
            </a:r>
            <a:endParaRPr lang="en-US" altLang="zh-CN" sz="1400" dirty="0">
              <a:latin typeface="Huawei Sans" panose="020C0503030203020204" pitchFamily="34" charset="0"/>
            </a:endParaRPr>
          </a:p>
          <a:p>
            <a:r>
              <a:rPr sz="1400" dirty="0">
                <a:latin typeface="Huawei Sans" panose="020C0503030203020204" pitchFamily="34" charset="0"/>
              </a:rPr>
              <a:t>DHCPv6</a:t>
            </a:r>
            <a:endParaRPr lang="zh-CN" altLang="en-US" sz="1400" dirty="0">
              <a:latin typeface="Huawei Sans" panose="020C0503030203020204" pitchFamily="34" charset="0"/>
            </a:endParaRPr>
          </a:p>
        </p:txBody>
      </p:sp>
      <p:sp>
        <p:nvSpPr>
          <p:cNvPr id="10" name="TextBox 13"/>
          <p:cNvSpPr txBox="1"/>
          <p:nvPr/>
        </p:nvSpPr>
        <p:spPr bwMode="gray">
          <a:xfrm>
            <a:off x="2561320" y="4233716"/>
            <a:ext cx="1693365" cy="369331"/>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r>
              <a:rPr sz="1400">
                <a:latin typeface="Huawei Sans" panose="020C0503030203020204" pitchFamily="34" charset="0"/>
              </a:rPr>
              <a:t>Static</a:t>
            </a:r>
          </a:p>
        </p:txBody>
      </p:sp>
      <p:cxnSp>
        <p:nvCxnSpPr>
          <p:cNvPr id="11" name="肘形连接符 18"/>
          <p:cNvCxnSpPr>
            <a:stCxn id="4" idx="2"/>
            <a:endCxn id="10" idx="0"/>
          </p:cNvCxnSpPr>
          <p:nvPr/>
        </p:nvCxnSpPr>
        <p:spPr bwMode="gray">
          <a:xfrm rot="5400000">
            <a:off x="4051666" y="2628514"/>
            <a:ext cx="961541" cy="2248863"/>
          </a:xfrm>
          <a:prstGeom prst="bentConnector3">
            <a:avLst/>
          </a:prstGeom>
          <a:ln w="12700">
            <a:solidFill>
              <a:schemeClr val="tx1"/>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 name="肘形连接符 19"/>
          <p:cNvCxnSpPr>
            <a:stCxn id="4" idx="2"/>
            <a:endCxn id="5" idx="0"/>
          </p:cNvCxnSpPr>
          <p:nvPr/>
        </p:nvCxnSpPr>
        <p:spPr bwMode="gray">
          <a:xfrm rot="16200000" flipH="1">
            <a:off x="6402103" y="2526939"/>
            <a:ext cx="961541" cy="2452012"/>
          </a:xfrm>
          <a:prstGeom prst="bentConnector3">
            <a:avLst/>
          </a:prstGeom>
          <a:ln w="12700">
            <a:solidFill>
              <a:schemeClr val="tx1"/>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4" name="肘形连接符 21"/>
          <p:cNvCxnSpPr>
            <a:stCxn id="10" idx="2"/>
            <a:endCxn id="7" idx="0"/>
          </p:cNvCxnSpPr>
          <p:nvPr/>
        </p:nvCxnSpPr>
        <p:spPr bwMode="gray">
          <a:xfrm rot="16200000" flipH="1">
            <a:off x="2927234" y="5083816"/>
            <a:ext cx="961541" cy="2"/>
          </a:xfrm>
          <a:prstGeom prst="bentConnector3">
            <a:avLst/>
          </a:prstGeom>
          <a:ln w="12700">
            <a:solidFill>
              <a:schemeClr val="tx1"/>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5" name="肘形连接符 22"/>
          <p:cNvCxnSpPr>
            <a:stCxn id="5" idx="2"/>
            <a:endCxn id="8" idx="0"/>
          </p:cNvCxnSpPr>
          <p:nvPr/>
        </p:nvCxnSpPr>
        <p:spPr bwMode="gray">
          <a:xfrm rot="5400000">
            <a:off x="7144103" y="4601726"/>
            <a:ext cx="963455" cy="966096"/>
          </a:xfrm>
          <a:prstGeom prst="bentConnector3">
            <a:avLst/>
          </a:prstGeom>
          <a:ln w="12700">
            <a:solidFill>
              <a:schemeClr val="tx1"/>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6" name="肘形连接符 23"/>
          <p:cNvCxnSpPr>
            <a:stCxn id="5" idx="2"/>
            <a:endCxn id="9" idx="0"/>
          </p:cNvCxnSpPr>
          <p:nvPr/>
        </p:nvCxnSpPr>
        <p:spPr bwMode="gray">
          <a:xfrm rot="16200000" flipH="1">
            <a:off x="8427058" y="4284866"/>
            <a:ext cx="963455" cy="1599815"/>
          </a:xfrm>
          <a:prstGeom prst="bentConnector3">
            <a:avLst/>
          </a:prstGeom>
          <a:ln w="12700">
            <a:solidFill>
              <a:schemeClr val="tx1"/>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IPv6 addresses can be configured statically or dynamically. Dynamic address configuration can be classified as stateless address </a:t>
            </a:r>
            <a:r>
              <a:rPr sz="2000" dirty="0" err="1">
                <a:latin typeface="Huawei Sans" panose="020C0503030203020204" pitchFamily="34" charset="0"/>
              </a:rPr>
              <a:t>autoconfiguration</a:t>
            </a:r>
            <a:r>
              <a:rPr sz="2000" dirty="0">
                <a:latin typeface="Huawei Sans" panose="020C0503030203020204" pitchFamily="34" charset="0"/>
              </a:rPr>
              <a:t> (SLAAC) or </a:t>
            </a:r>
            <a:r>
              <a:rPr sz="2000" dirty="0" err="1">
                <a:latin typeface="Huawei Sans" panose="020C0503030203020204" pitchFamily="34" charset="0"/>
              </a:rPr>
              <a:t>stateful</a:t>
            </a:r>
            <a:r>
              <a:rPr sz="2000" dirty="0">
                <a:latin typeface="Huawei Sans" panose="020C0503030203020204" pitchFamily="34" charset="0"/>
              </a:rPr>
              <a:t> address </a:t>
            </a:r>
            <a:r>
              <a:rPr sz="2000" dirty="0" err="1">
                <a:latin typeface="Huawei Sans" panose="020C0503030203020204" pitchFamily="34" charset="0"/>
              </a:rPr>
              <a:t>autoconfiguration</a:t>
            </a:r>
            <a:r>
              <a:rPr sz="2000" dirty="0">
                <a:latin typeface="Huawei Sans" panose="020C0503030203020204" pitchFamily="34" charset="0"/>
              </a:rPr>
              <a:t>.</a:t>
            </a:r>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IPv6 Address Configuration Modes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297545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wrap="square">
            <a:noAutofit/>
          </a:bodyPr>
          <a:lstStyle/>
          <a:p>
            <a:r>
              <a:rPr sz="3200" dirty="0">
                <a:latin typeface="Huawei Sans" panose="020C0503030203020204" pitchFamily="34" charset="0"/>
              </a:rPr>
              <a:t>Classification of IPv6 Address Autoconfiguration</a:t>
            </a:r>
            <a:endParaRPr lang="zh-CN" altLang="en-US" sz="3200" dirty="0">
              <a:latin typeface="Huawei Sans" panose="020C0503030203020204" pitchFamily="34" charset="0"/>
              <a:sym typeface="Huawei Sans" panose="020C0503030203020204" pitchFamily="34" charset="0"/>
            </a:endParaRPr>
          </a:p>
        </p:txBody>
      </p:sp>
      <p:sp>
        <p:nvSpPr>
          <p:cNvPr id="34" name="圆角矩形 75">
            <a:extLst>
              <a:ext uri="{FF2B5EF4-FFF2-40B4-BE49-F238E27FC236}">
                <a16:creationId xmlns:a16="http://schemas.microsoft.com/office/drawing/2014/main" id="{9B11247C-FB39-4F9E-8DA0-30663602B126}"/>
              </a:ext>
            </a:extLst>
          </p:cNvPr>
          <p:cNvSpPr/>
          <p:nvPr/>
        </p:nvSpPr>
        <p:spPr bwMode="gray">
          <a:xfrm>
            <a:off x="1073205" y="1926568"/>
            <a:ext cx="4064852" cy="36093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700" b="1" dirty="0">
                <a:solidFill>
                  <a:prstClr val="white"/>
                </a:solidFill>
                <a:latin typeface="Huawei Sans" panose="020C0503030203020204" pitchFamily="34" charset="0"/>
              </a:rPr>
              <a:t>Stateless address </a:t>
            </a:r>
            <a:r>
              <a:rPr sz="1700" b="1" dirty="0" err="1">
                <a:solidFill>
                  <a:prstClr val="white"/>
                </a:solidFill>
                <a:latin typeface="Huawei Sans" panose="020C0503030203020204" pitchFamily="34" charset="0"/>
              </a:rPr>
              <a:t>autoconfiguration</a:t>
            </a:r>
            <a:endParaRPr lang="zh-CN" altLang="en-US" sz="1700" b="1" dirty="0">
              <a:solidFill>
                <a:prstClr val="white"/>
              </a:solidFill>
              <a:latin typeface="Huawei Sans" panose="020C0503030203020204" pitchFamily="34" charset="0"/>
              <a:ea typeface="方正兰亭黑简体" panose="02000000000000000000" pitchFamily="2" charset="-122"/>
            </a:endParaRPr>
          </a:p>
        </p:txBody>
      </p:sp>
      <p:sp>
        <p:nvSpPr>
          <p:cNvPr id="43" name="圆角矩形 75">
            <a:extLst>
              <a:ext uri="{FF2B5EF4-FFF2-40B4-BE49-F238E27FC236}">
                <a16:creationId xmlns:a16="http://schemas.microsoft.com/office/drawing/2014/main" id="{21118F0F-91DD-469C-8C32-BB12A8BBE027}"/>
              </a:ext>
            </a:extLst>
          </p:cNvPr>
          <p:cNvSpPr/>
          <p:nvPr/>
        </p:nvSpPr>
        <p:spPr bwMode="gray">
          <a:xfrm>
            <a:off x="1073205" y="2345807"/>
            <a:ext cx="4064852" cy="306146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26" name="文本框 25">
            <a:extLst>
              <a:ext uri="{FF2B5EF4-FFF2-40B4-BE49-F238E27FC236}">
                <a16:creationId xmlns:a16="http://schemas.microsoft.com/office/drawing/2014/main" id="{93108D94-D5DC-4F15-A797-5F0318066D80}"/>
              </a:ext>
            </a:extLst>
          </p:cNvPr>
          <p:cNvSpPr txBox="1"/>
          <p:nvPr/>
        </p:nvSpPr>
        <p:spPr bwMode="gray">
          <a:xfrm>
            <a:off x="1073205" y="2365701"/>
            <a:ext cx="3923338" cy="2301271"/>
          </a:xfrm>
          <a:prstGeom prst="rect">
            <a:avLst/>
          </a:prstGeom>
          <a:noFill/>
        </p:spPr>
        <p:txBody>
          <a:bodyPr wrap="square" rtlCol="0">
            <a:noAutofit/>
          </a:bodyPr>
          <a:lstStyle/>
          <a:p>
            <a:pPr marL="285750" indent="-285750">
              <a:lnSpc>
                <a:spcPct val="130000"/>
              </a:lnSpc>
              <a:spcBef>
                <a:spcPts val="600"/>
              </a:spcBef>
              <a:buFont typeface="Arial" panose="020B0604020202020204" pitchFamily="34" charset="0"/>
              <a:buChar char="•"/>
            </a:pPr>
            <a:r>
              <a:rPr sz="1600" dirty="0">
                <a:latin typeface="Huawei Sans" panose="020C0503030203020204" pitchFamily="34" charset="0"/>
              </a:rPr>
              <a:t>IPv6 stateless address </a:t>
            </a:r>
            <a:r>
              <a:rPr sz="1600" dirty="0" err="1">
                <a:latin typeface="Huawei Sans" panose="020C0503030203020204" pitchFamily="34" charset="0"/>
              </a:rPr>
              <a:t>autoconfiguration</a:t>
            </a:r>
            <a:r>
              <a:rPr sz="1600" dirty="0">
                <a:latin typeface="Huawei Sans" panose="020C0503030203020204" pitchFamily="34" charset="0"/>
              </a:rPr>
              <a:t> does not require an IPv6 address allocation server to store and manage the status information of each node.</a:t>
            </a:r>
            <a:endParaRPr lang="en-US" altLang="zh-CN" sz="1600" dirty="0">
              <a:latin typeface="Huawei Sans" panose="020C0503030203020204" pitchFamily="34" charset="0"/>
            </a:endParaRPr>
          </a:p>
          <a:p>
            <a:pPr marL="285750" indent="-285750">
              <a:lnSpc>
                <a:spcPct val="130000"/>
              </a:lnSpc>
              <a:spcBef>
                <a:spcPts val="600"/>
              </a:spcBef>
              <a:buFont typeface="Arial" panose="020B0604020202020204" pitchFamily="34" charset="0"/>
              <a:buChar char="•"/>
            </a:pPr>
            <a:r>
              <a:rPr sz="1600" dirty="0">
                <a:latin typeface="Huawei Sans" panose="020C0503030203020204" pitchFamily="34" charset="0"/>
              </a:rPr>
              <a:t>Stateless address </a:t>
            </a:r>
            <a:r>
              <a:rPr sz="1600" dirty="0" err="1">
                <a:latin typeface="Huawei Sans" panose="020C0503030203020204" pitchFamily="34" charset="0"/>
              </a:rPr>
              <a:t>autoconfiguration</a:t>
            </a:r>
            <a:r>
              <a:rPr sz="1600" dirty="0">
                <a:latin typeface="Huawei Sans" panose="020C0503030203020204" pitchFamily="34" charset="0"/>
              </a:rPr>
              <a:t> is implemented based on the Neighbor Discovery Protocol (NDP).</a:t>
            </a:r>
          </a:p>
        </p:txBody>
      </p:sp>
      <p:sp>
        <p:nvSpPr>
          <p:cNvPr id="49" name="圆角矩形 75">
            <a:extLst>
              <a:ext uri="{FF2B5EF4-FFF2-40B4-BE49-F238E27FC236}">
                <a16:creationId xmlns:a16="http://schemas.microsoft.com/office/drawing/2014/main" id="{9B11247C-FB39-4F9E-8DA0-30663602B126}"/>
              </a:ext>
            </a:extLst>
          </p:cNvPr>
          <p:cNvSpPr/>
          <p:nvPr/>
        </p:nvSpPr>
        <p:spPr bwMode="gray">
          <a:xfrm>
            <a:off x="6106408" y="1927503"/>
            <a:ext cx="4064852" cy="360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700" b="1">
                <a:solidFill>
                  <a:prstClr val="white"/>
                </a:solidFill>
                <a:latin typeface="Huawei Sans" panose="020C0503030203020204" pitchFamily="34" charset="0"/>
              </a:rPr>
              <a:t>Stateful address autoconfiguration</a:t>
            </a:r>
            <a:endParaRPr lang="zh-CN" altLang="en-US" sz="1700" b="1" dirty="0">
              <a:solidFill>
                <a:prstClr val="white"/>
              </a:solidFill>
              <a:latin typeface="Huawei Sans" panose="020C0503030203020204" pitchFamily="34" charset="0"/>
              <a:ea typeface="方正兰亭黑简体" panose="02000000000000000000" pitchFamily="2" charset="-122"/>
            </a:endParaRPr>
          </a:p>
        </p:txBody>
      </p:sp>
      <p:sp>
        <p:nvSpPr>
          <p:cNvPr id="50" name="圆角矩形 75">
            <a:extLst>
              <a:ext uri="{FF2B5EF4-FFF2-40B4-BE49-F238E27FC236}">
                <a16:creationId xmlns:a16="http://schemas.microsoft.com/office/drawing/2014/main" id="{21118F0F-91DD-469C-8C32-BB12A8BBE027}"/>
              </a:ext>
            </a:extLst>
          </p:cNvPr>
          <p:cNvSpPr/>
          <p:nvPr/>
        </p:nvSpPr>
        <p:spPr bwMode="gray">
          <a:xfrm>
            <a:off x="6091520" y="2345806"/>
            <a:ext cx="4064852" cy="306146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1" name="文本框 50">
            <a:extLst>
              <a:ext uri="{FF2B5EF4-FFF2-40B4-BE49-F238E27FC236}">
                <a16:creationId xmlns:a16="http://schemas.microsoft.com/office/drawing/2014/main" id="{93108D94-D5DC-4F15-A797-5F0318066D80}"/>
              </a:ext>
            </a:extLst>
          </p:cNvPr>
          <p:cNvSpPr txBox="1"/>
          <p:nvPr/>
        </p:nvSpPr>
        <p:spPr bwMode="gray">
          <a:xfrm>
            <a:off x="6162277" y="2365701"/>
            <a:ext cx="3923338" cy="2689967"/>
          </a:xfrm>
          <a:prstGeom prst="rect">
            <a:avLst/>
          </a:prstGeom>
          <a:noFill/>
        </p:spPr>
        <p:txBody>
          <a:bodyPr wrap="square" rtlCol="0">
            <a:noAutofit/>
          </a:bodyPr>
          <a:lstStyle/>
          <a:p>
            <a:pPr marL="285750" indent="-285750">
              <a:lnSpc>
                <a:spcPct val="130000"/>
              </a:lnSpc>
              <a:spcBef>
                <a:spcPts val="600"/>
              </a:spcBef>
              <a:buFont typeface="Arial" panose="020B0604020202020204" pitchFamily="34" charset="0"/>
              <a:buChar char="•"/>
            </a:pPr>
            <a:r>
              <a:rPr sz="1600">
                <a:latin typeface="Huawei Sans" panose="020C0503030203020204" pitchFamily="34" charset="0"/>
              </a:rPr>
              <a:t>IPv6 stateful address autoconfiguration requires an IPv6 address allocation server to store and manage the status information of each node.</a:t>
            </a:r>
            <a:endParaRPr lang="en-US" altLang="zh-CN" sz="1600" dirty="0">
              <a:latin typeface="Huawei Sans" panose="020C0503030203020204" pitchFamily="34" charset="0"/>
            </a:endParaRPr>
          </a:p>
          <a:p>
            <a:pPr marL="285750" indent="-285750">
              <a:lnSpc>
                <a:spcPct val="130000"/>
              </a:lnSpc>
              <a:spcBef>
                <a:spcPts val="600"/>
              </a:spcBef>
              <a:buFont typeface="Arial" panose="020B0604020202020204" pitchFamily="34" charset="0"/>
              <a:buChar char="•"/>
            </a:pPr>
            <a:r>
              <a:rPr sz="1600">
                <a:latin typeface="Huawei Sans" panose="020C0503030203020204" pitchFamily="34" charset="0"/>
              </a:rPr>
              <a:t>Stateful address autoconfiguration is implemented based on the Dynamic Host Configuration Protocol for IPv6 (DHCPv6).</a:t>
            </a:r>
          </a:p>
        </p:txBody>
      </p:sp>
    </p:spTree>
    <p:extLst>
      <p:ext uri="{BB962C8B-B14F-4D97-AF65-F5344CB8AC3E}">
        <p14:creationId xmlns:p14="http://schemas.microsoft.com/office/powerpoint/2010/main" val="675593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a:solidFill>
                  <a:schemeClr val="bg1">
                    <a:lumMod val="50000"/>
                  </a:schemeClr>
                </a:solidFill>
                <a:latin typeface="Huawei Sans" panose="020C0503030203020204" pitchFamily="34" charset="0"/>
              </a:rPr>
              <a:t>IPv6 Address Configuration Modes</a:t>
            </a:r>
            <a:endParaRPr lang="en-US" altLang="zh-CN" dirty="0">
              <a:solidFill>
                <a:schemeClr val="bg1">
                  <a:lumMod val="50000"/>
                </a:schemeClr>
              </a:solidFill>
              <a:latin typeface="Huawei Sans" panose="020C0503030203020204" pitchFamily="34" charset="0"/>
            </a:endParaRPr>
          </a:p>
          <a:p>
            <a:r>
              <a:rPr b="1">
                <a:latin typeface="Huawei Sans" panose="020C0503030203020204" pitchFamily="34" charset="0"/>
              </a:rPr>
              <a:t>IPv6 Stateless Address Autoconfiguration</a:t>
            </a:r>
          </a:p>
          <a:p>
            <a:r>
              <a:rPr>
                <a:solidFill>
                  <a:schemeClr val="bg1">
                    <a:lumMod val="50000"/>
                  </a:schemeClr>
                </a:solidFill>
                <a:latin typeface="Huawei Sans" panose="020C0503030203020204" pitchFamily="34" charset="0"/>
              </a:rPr>
              <a:t>DHCPv6</a:t>
            </a:r>
            <a:endParaRPr lang="zh-CN" altLang="en-US" dirty="0">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Implementation of IPv6 Address Autoconfiguration</a:t>
            </a:r>
          </a:p>
        </p:txBody>
      </p:sp>
    </p:spTree>
    <p:extLst>
      <p:ext uri="{BB962C8B-B14F-4D97-AF65-F5344CB8AC3E}">
        <p14:creationId xmlns:p14="http://schemas.microsoft.com/office/powerpoint/2010/main" val="1687931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6000" y="1242453"/>
            <a:ext cx="5662052" cy="4680000"/>
          </a:xfrm>
        </p:spPr>
        <p:txBody>
          <a:bodyPr wrap="square">
            <a:noAutofit/>
          </a:bodyPr>
          <a:lstStyle/>
          <a:p>
            <a:pPr marL="342900" indent="-342900" algn="l">
              <a:lnSpc>
                <a:spcPct val="130000"/>
              </a:lnSpc>
              <a:spcBef>
                <a:spcPts val="0"/>
              </a:spcBef>
              <a:buSzPct val="100000"/>
              <a:buFont typeface="+mj-lt"/>
              <a:buAutoNum type="arabicPeriod"/>
            </a:pPr>
            <a:r>
              <a:rPr sz="1400" dirty="0">
                <a:latin typeface="Huawei Sans" panose="020C0503030203020204" pitchFamily="34" charset="0"/>
              </a:rPr>
              <a:t>PC1 automatically generates a link-local address based on a local interface ID.</a:t>
            </a:r>
          </a:p>
          <a:p>
            <a:pPr marL="342900" indent="-342900" algn="l">
              <a:lnSpc>
                <a:spcPct val="130000"/>
              </a:lnSpc>
              <a:spcBef>
                <a:spcPts val="0"/>
              </a:spcBef>
              <a:buSzPct val="100000"/>
              <a:buFont typeface="+mj-lt"/>
              <a:buAutoNum type="arabicPeriod"/>
            </a:pPr>
            <a:r>
              <a:rPr sz="1400" dirty="0">
                <a:latin typeface="Huawei Sans" panose="020C0503030203020204" pitchFamily="34" charset="0"/>
              </a:rPr>
              <a:t>PC1 performs duplicate address detection (DAD) on the link-local address. If the address does not conflict</a:t>
            </a:r>
            <a:r>
              <a:rPr lang="en-US" sz="1400" dirty="0">
                <a:latin typeface="Huawei Sans" panose="020C0503030203020204" pitchFamily="34" charset="0"/>
              </a:rPr>
              <a:t> with another</a:t>
            </a:r>
            <a:r>
              <a:rPr sz="1400" dirty="0">
                <a:latin typeface="Huawei Sans" panose="020C0503030203020204" pitchFamily="34" charset="0"/>
              </a:rPr>
              <a:t>, it can be used. In this case, PC1 has the IPv6 connection capability.</a:t>
            </a:r>
          </a:p>
          <a:p>
            <a:pPr marL="342900" indent="-342900" algn="l">
              <a:lnSpc>
                <a:spcPct val="130000"/>
              </a:lnSpc>
              <a:spcBef>
                <a:spcPts val="0"/>
              </a:spcBef>
              <a:buSzPct val="100000"/>
              <a:buFont typeface="+mj-lt"/>
              <a:buAutoNum type="arabicPeriod"/>
            </a:pPr>
            <a:r>
              <a:rPr sz="1400" dirty="0">
                <a:latin typeface="Huawei Sans" panose="020C0503030203020204" pitchFamily="34" charset="0"/>
              </a:rPr>
              <a:t>PC1 sends RS messages to attempt to discover IPv6 routers on the link.</a:t>
            </a:r>
          </a:p>
          <a:p>
            <a:pPr marL="342900" indent="-342900" algn="l">
              <a:lnSpc>
                <a:spcPct val="130000"/>
              </a:lnSpc>
              <a:spcBef>
                <a:spcPts val="0"/>
              </a:spcBef>
              <a:buSzPct val="100000"/>
              <a:buFont typeface="+mj-lt"/>
              <a:buAutoNum type="arabicPeriod"/>
            </a:pPr>
            <a:r>
              <a:rPr sz="1400" dirty="0">
                <a:latin typeface="Huawei Sans" panose="020C0503030203020204" pitchFamily="34" charset="0"/>
              </a:rPr>
              <a:t>R1 sends an RA message, which carries the IPv6 address prefix that can be used for stateless address </a:t>
            </a:r>
            <a:r>
              <a:rPr sz="1400" dirty="0" err="1">
                <a:latin typeface="Huawei Sans" panose="020C0503030203020204" pitchFamily="34" charset="0"/>
              </a:rPr>
              <a:t>autoconfiguration</a:t>
            </a:r>
            <a:r>
              <a:rPr sz="1400" dirty="0">
                <a:latin typeface="Huawei Sans" panose="020C0503030203020204" pitchFamily="34" charset="0"/>
              </a:rPr>
              <a:t>. (The router can also send RA messages even if it does not receive RS messages.)</a:t>
            </a:r>
          </a:p>
          <a:p>
            <a:pPr marL="342900" indent="-342900" algn="l">
              <a:lnSpc>
                <a:spcPct val="130000"/>
              </a:lnSpc>
              <a:spcBef>
                <a:spcPts val="0"/>
              </a:spcBef>
              <a:buSzPct val="100000"/>
              <a:buFont typeface="+mj-lt"/>
              <a:buAutoNum type="arabicPeriod"/>
            </a:pPr>
            <a:r>
              <a:rPr sz="1400" dirty="0">
                <a:latin typeface="Huawei Sans" panose="020C0503030203020204" pitchFamily="34" charset="0"/>
              </a:rPr>
              <a:t>PC1 parses the RA message to obtain the IPv6 address prefix, and generates a unicast IPv6 address based on this prefix and local interface ID.</a:t>
            </a:r>
          </a:p>
          <a:p>
            <a:pPr marL="342900" indent="-342900" algn="l">
              <a:lnSpc>
                <a:spcPct val="130000"/>
              </a:lnSpc>
              <a:spcBef>
                <a:spcPts val="0"/>
              </a:spcBef>
              <a:buSzPct val="100000"/>
              <a:buFont typeface="+mj-lt"/>
              <a:buAutoNum type="arabicPeriod"/>
            </a:pPr>
            <a:r>
              <a:rPr sz="1400" dirty="0">
                <a:latin typeface="Huawei Sans" panose="020C0503030203020204" pitchFamily="34" charset="0"/>
              </a:rPr>
              <a:t>PC1 performs DAD on the unicast IPv6 address. If no conflict is detected, PC1 uses this address.</a:t>
            </a:r>
            <a:endParaRPr lang="zh-CN" altLang="en-US" sz="14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sz="3200" dirty="0">
                <a:latin typeface="Huawei Sans" panose="020C0503030203020204" pitchFamily="34" charset="0"/>
              </a:rPr>
              <a:t>IPv6 Stateless Address Autoconfiguration Process</a:t>
            </a:r>
          </a:p>
        </p:txBody>
      </p:sp>
      <p:sp>
        <p:nvSpPr>
          <p:cNvPr id="4" name="Line 22"/>
          <p:cNvSpPr>
            <a:spLocks noChangeShapeType="1"/>
          </p:cNvSpPr>
          <p:nvPr/>
        </p:nvSpPr>
        <p:spPr bwMode="gray">
          <a:xfrm flipV="1">
            <a:off x="1235239" y="1782773"/>
            <a:ext cx="3700128" cy="0"/>
          </a:xfrm>
          <a:prstGeom prst="line">
            <a:avLst/>
          </a:prstGeom>
          <a:noFill/>
          <a:ln w="31750">
            <a:solidFill>
              <a:schemeClr val="tx1"/>
            </a:solidFill>
            <a:round/>
            <a:headEnd/>
            <a:tailEnd/>
          </a:ln>
          <a:effectLst/>
        </p:spPr>
        <p:txBody>
          <a:bodyPr wrap="square" anchor="ctr">
            <a:noAutofit/>
          </a:bodyPr>
          <a:lstStyle/>
          <a:p>
            <a:endParaRPr lang="zh-CN" altLang="en-US">
              <a:latin typeface="Huawei Sans" panose="020C0503030203020204" pitchFamily="34" charset="0"/>
            </a:endParaRP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5239" y="1581704"/>
            <a:ext cx="540000" cy="442800"/>
          </a:xfrm>
          <a:prstGeom prst="rect">
            <a:avLst/>
          </a:prstGeom>
        </p:spPr>
      </p:pic>
      <p:pic>
        <p:nvPicPr>
          <p:cNvPr id="19" name="图片 18" descr="PC.png"/>
          <p:cNvPicPr>
            <a:picLocks noChangeAspect="1"/>
          </p:cNvPicPr>
          <p:nvPr/>
        </p:nvPicPr>
        <p:blipFill>
          <a:blip r:embed="rId4" cstate="print"/>
          <a:stretch>
            <a:fillRect/>
          </a:stretch>
        </p:blipFill>
        <p:spPr bwMode="gray">
          <a:xfrm>
            <a:off x="4935367" y="1591683"/>
            <a:ext cx="539063" cy="414000"/>
          </a:xfrm>
          <a:prstGeom prst="rect">
            <a:avLst/>
          </a:prstGeom>
        </p:spPr>
      </p:pic>
      <p:sp>
        <p:nvSpPr>
          <p:cNvPr id="22" name="Oval 4"/>
          <p:cNvSpPr>
            <a:spLocks noChangeAspect="1"/>
          </p:cNvSpPr>
          <p:nvPr/>
        </p:nvSpPr>
        <p:spPr bwMode="gray">
          <a:xfrm>
            <a:off x="4683367" y="226012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Straight Connector 75"/>
          <p:cNvCxnSpPr/>
          <p:nvPr/>
        </p:nvCxnSpPr>
        <p:spPr bwMode="gray">
          <a:xfrm flipH="1">
            <a:off x="1508694" y="3025987"/>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0" name="文本占位符 2"/>
          <p:cNvSpPr txBox="1">
            <a:spLocks/>
          </p:cNvSpPr>
          <p:nvPr/>
        </p:nvSpPr>
        <p:spPr bwMode="gray">
          <a:xfrm>
            <a:off x="2300120" y="2224993"/>
            <a:ext cx="2410327" cy="29224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r">
              <a:lnSpc>
                <a:spcPct val="100000"/>
              </a:lnSpc>
              <a:buNone/>
            </a:pPr>
            <a:r>
              <a:rPr sz="1200" dirty="0">
                <a:latin typeface="Huawei Sans" panose="020C0503030203020204" pitchFamily="34" charset="0"/>
              </a:rPr>
              <a:t>Generates a link-local address.</a:t>
            </a:r>
            <a:endParaRPr lang="zh-CN" altLang="en-US" sz="1200" dirty="0">
              <a:latin typeface="Huawei Sans" panose="020C0503030203020204" pitchFamily="34" charset="0"/>
            </a:endParaRPr>
          </a:p>
        </p:txBody>
      </p:sp>
      <p:sp>
        <p:nvSpPr>
          <p:cNvPr id="24" name="Oval 4"/>
          <p:cNvSpPr>
            <a:spLocks noChangeAspect="1"/>
          </p:cNvSpPr>
          <p:nvPr/>
        </p:nvSpPr>
        <p:spPr bwMode="gray">
          <a:xfrm>
            <a:off x="4683367" y="289998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占位符 2"/>
          <p:cNvSpPr txBox="1">
            <a:spLocks/>
          </p:cNvSpPr>
          <p:nvPr/>
        </p:nvSpPr>
        <p:spPr bwMode="gray">
          <a:xfrm>
            <a:off x="1691602" y="2708909"/>
            <a:ext cx="3460428" cy="47070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00000"/>
              </a:lnSpc>
              <a:buNone/>
            </a:pPr>
            <a:r>
              <a:rPr sz="1200" dirty="0">
                <a:latin typeface="Huawei Sans" panose="020C0503030203020204" pitchFamily="34" charset="0"/>
              </a:rPr>
              <a:t>Performs DAD on the link-local address.</a:t>
            </a:r>
            <a:endParaRPr lang="zh-CN" altLang="en-US" sz="1200" dirty="0">
              <a:latin typeface="Huawei Sans" panose="020C0503030203020204" pitchFamily="34" charset="0"/>
            </a:endParaRPr>
          </a:p>
        </p:txBody>
      </p:sp>
      <p:cxnSp>
        <p:nvCxnSpPr>
          <p:cNvPr id="27" name="Straight Connector 75"/>
          <p:cNvCxnSpPr/>
          <p:nvPr/>
        </p:nvCxnSpPr>
        <p:spPr bwMode="gray">
          <a:xfrm flipH="1">
            <a:off x="1508694" y="3753449"/>
            <a:ext cx="3204651"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0" name="Oval 4"/>
          <p:cNvSpPr>
            <a:spLocks noChangeAspect="1"/>
          </p:cNvSpPr>
          <p:nvPr/>
        </p:nvSpPr>
        <p:spPr bwMode="gray">
          <a:xfrm>
            <a:off x="4683367" y="362744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占位符 2"/>
          <p:cNvSpPr txBox="1">
            <a:spLocks/>
          </p:cNvSpPr>
          <p:nvPr/>
        </p:nvSpPr>
        <p:spPr bwMode="gray">
          <a:xfrm>
            <a:off x="1691602" y="3294441"/>
            <a:ext cx="2668621" cy="47070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00000"/>
              </a:lnSpc>
              <a:buNone/>
            </a:pPr>
            <a:r>
              <a:rPr sz="1200" dirty="0">
                <a:latin typeface="Huawei Sans" panose="020C0503030203020204" pitchFamily="34" charset="0"/>
              </a:rPr>
              <a:t>Sends RS messages to attempt to discover routers.</a:t>
            </a:r>
            <a:endParaRPr lang="zh-CN" altLang="en-US" sz="1200" dirty="0">
              <a:latin typeface="Huawei Sans" panose="020C0503030203020204" pitchFamily="34" charset="0"/>
            </a:endParaRPr>
          </a:p>
        </p:txBody>
      </p:sp>
      <p:cxnSp>
        <p:nvCxnSpPr>
          <p:cNvPr id="32" name="Straight Connector 75"/>
          <p:cNvCxnSpPr/>
          <p:nvPr/>
        </p:nvCxnSpPr>
        <p:spPr bwMode="gray">
          <a:xfrm flipV="1">
            <a:off x="1655585" y="4540721"/>
            <a:ext cx="3204000"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3" name="Oval 4"/>
          <p:cNvSpPr>
            <a:spLocks noChangeAspect="1"/>
          </p:cNvSpPr>
          <p:nvPr/>
        </p:nvSpPr>
        <p:spPr bwMode="gray">
          <a:xfrm>
            <a:off x="1454429" y="440309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占位符 2"/>
          <p:cNvSpPr txBox="1">
            <a:spLocks/>
          </p:cNvSpPr>
          <p:nvPr/>
        </p:nvSpPr>
        <p:spPr bwMode="gray">
          <a:xfrm>
            <a:off x="1691602" y="4068659"/>
            <a:ext cx="2668621" cy="47070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00000"/>
              </a:lnSpc>
              <a:buNone/>
            </a:pPr>
            <a:r>
              <a:rPr sz="1200" dirty="0">
                <a:latin typeface="Huawei Sans" panose="020C0503030203020204" pitchFamily="34" charset="0"/>
              </a:rPr>
              <a:t>Responds with an RA message carrying the IPv6 address prefix.</a:t>
            </a:r>
            <a:endParaRPr lang="zh-CN" altLang="en-US" sz="1200" dirty="0">
              <a:latin typeface="Huawei Sans" panose="020C0503030203020204" pitchFamily="34" charset="0"/>
            </a:endParaRPr>
          </a:p>
        </p:txBody>
      </p:sp>
      <p:sp>
        <p:nvSpPr>
          <p:cNvPr id="35" name="Oval 4"/>
          <p:cNvSpPr>
            <a:spLocks noChangeAspect="1"/>
          </p:cNvSpPr>
          <p:nvPr/>
        </p:nvSpPr>
        <p:spPr bwMode="gray">
          <a:xfrm>
            <a:off x="4683367" y="495001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5</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占位符 2"/>
          <p:cNvSpPr txBox="1">
            <a:spLocks/>
          </p:cNvSpPr>
          <p:nvPr/>
        </p:nvSpPr>
        <p:spPr bwMode="gray">
          <a:xfrm>
            <a:off x="2121602" y="4914885"/>
            <a:ext cx="2588845" cy="29224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r">
              <a:lnSpc>
                <a:spcPct val="100000"/>
              </a:lnSpc>
              <a:buNone/>
            </a:pPr>
            <a:r>
              <a:rPr sz="1200" dirty="0">
                <a:latin typeface="Huawei Sans" panose="020C0503030203020204" pitchFamily="34" charset="0"/>
              </a:rPr>
              <a:t>Generates a unicast IPv6 address.</a:t>
            </a:r>
            <a:endParaRPr lang="zh-CN" altLang="en-US" sz="1200" dirty="0">
              <a:latin typeface="Huawei Sans" panose="020C0503030203020204" pitchFamily="34" charset="0"/>
            </a:endParaRPr>
          </a:p>
        </p:txBody>
      </p:sp>
      <p:cxnSp>
        <p:nvCxnSpPr>
          <p:cNvPr id="37" name="Straight Connector 75"/>
          <p:cNvCxnSpPr/>
          <p:nvPr/>
        </p:nvCxnSpPr>
        <p:spPr bwMode="gray">
          <a:xfrm flipH="1">
            <a:off x="1508695" y="5702962"/>
            <a:ext cx="3263721" cy="1487"/>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8" name="Oval 4"/>
          <p:cNvSpPr>
            <a:spLocks noChangeAspect="1"/>
          </p:cNvSpPr>
          <p:nvPr/>
        </p:nvSpPr>
        <p:spPr bwMode="gray">
          <a:xfrm>
            <a:off x="4683367" y="557844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6</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占位符 2"/>
          <p:cNvSpPr txBox="1">
            <a:spLocks/>
          </p:cNvSpPr>
          <p:nvPr/>
        </p:nvSpPr>
        <p:spPr bwMode="gray">
          <a:xfrm>
            <a:off x="1691602" y="5387371"/>
            <a:ext cx="3398882" cy="47070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00000"/>
              </a:lnSpc>
              <a:buNone/>
            </a:pPr>
            <a:r>
              <a:rPr sz="1200" dirty="0">
                <a:latin typeface="Huawei Sans" panose="020C0503030203020204" pitchFamily="34" charset="0"/>
              </a:rPr>
              <a:t>Performs DAD on the unicast IPv6 address.</a:t>
            </a:r>
            <a:endParaRPr lang="zh-CN" altLang="en-US" sz="1200" dirty="0">
              <a:latin typeface="Huawei Sans" panose="020C0503030203020204" pitchFamily="34" charset="0"/>
            </a:endParaRPr>
          </a:p>
        </p:txBody>
      </p:sp>
      <p:sp>
        <p:nvSpPr>
          <p:cNvPr id="40" name="文本占位符 2"/>
          <p:cNvSpPr txBox="1">
            <a:spLocks/>
          </p:cNvSpPr>
          <p:nvPr/>
        </p:nvSpPr>
        <p:spPr bwMode="gray">
          <a:xfrm>
            <a:off x="519430" y="1638926"/>
            <a:ext cx="446278" cy="2876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00000"/>
              </a:lnSpc>
              <a:buNone/>
            </a:pPr>
            <a:r>
              <a:rPr sz="1600">
                <a:latin typeface="Huawei Sans" panose="020C0503030203020204" pitchFamily="34" charset="0"/>
              </a:rPr>
              <a:t>R1</a:t>
            </a:r>
            <a:endParaRPr lang="zh-CN" altLang="en-US" sz="1600" dirty="0">
              <a:latin typeface="Huawei Sans" panose="020C0503030203020204" pitchFamily="34" charset="0"/>
            </a:endParaRPr>
          </a:p>
        </p:txBody>
      </p:sp>
      <p:sp>
        <p:nvSpPr>
          <p:cNvPr id="41" name="文本占位符 2"/>
          <p:cNvSpPr txBox="1">
            <a:spLocks/>
          </p:cNvSpPr>
          <p:nvPr/>
        </p:nvSpPr>
        <p:spPr bwMode="gray">
          <a:xfrm>
            <a:off x="5474430" y="1610820"/>
            <a:ext cx="680934" cy="34966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00000"/>
              </a:lnSpc>
              <a:buNone/>
            </a:pPr>
            <a:r>
              <a:rPr sz="1600">
                <a:latin typeface="Huawei Sans" panose="020C0503030203020204" pitchFamily="34" charset="0"/>
              </a:rPr>
              <a:t>PC1</a:t>
            </a:r>
          </a:p>
        </p:txBody>
      </p:sp>
      <p:cxnSp>
        <p:nvCxnSpPr>
          <p:cNvPr id="6" name="直接连接符 5"/>
          <p:cNvCxnSpPr/>
          <p:nvPr/>
        </p:nvCxnSpPr>
        <p:spPr bwMode="gray">
          <a:xfrm>
            <a:off x="1235239" y="2139778"/>
            <a:ext cx="0" cy="370071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5251417" y="2095158"/>
            <a:ext cx="0" cy="370071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552896"/>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A4C3C8-4116-4360-902B-8DAEA9E46AD7}"/>
</file>

<file path=customXml/itemProps2.xml><?xml version="1.0" encoding="utf-8"?>
<ds:datastoreItem xmlns:ds="http://schemas.openxmlformats.org/officeDocument/2006/customXml" ds:itemID="{22B25C4B-2552-4B6A-AA60-0D23C04CDAB5}"/>
</file>

<file path=customXml/itemProps3.xml><?xml version="1.0" encoding="utf-8"?>
<ds:datastoreItem xmlns:ds="http://schemas.openxmlformats.org/officeDocument/2006/customXml" ds:itemID="{F2ABD075-D99B-44E9-866B-7994B73C49BC}"/>
</file>

<file path=docProps/app.xml><?xml version="1.0" encoding="utf-8"?>
<Properties xmlns="http://schemas.openxmlformats.org/officeDocument/2006/extended-properties" xmlns:vt="http://schemas.openxmlformats.org/officeDocument/2006/docPropsVTypes">
  <Template/>
  <TotalTime>7053</TotalTime>
  <Words>5204</Words>
  <Application>Microsoft Office PowerPoint</Application>
  <PresentationFormat>Widescreen</PresentationFormat>
  <Paragraphs>511</Paragraphs>
  <Slides>39</Slides>
  <Notes>39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微软雅黑</vt:lpstr>
      <vt:lpstr>方正兰亭黑简体</vt:lpstr>
      <vt:lpstr>Arial</vt:lpstr>
      <vt:lpstr>Huawei Sans</vt:lpstr>
      <vt:lpstr>Wingdings</vt:lpstr>
      <vt:lpstr>2_自定义设计方案</vt:lpstr>
      <vt:lpstr>PowerPoint Presentation</vt:lpstr>
      <vt:lpstr>IPv6 Address Configuration</vt:lpstr>
      <vt:lpstr>PowerPoint Presentation</vt:lpstr>
      <vt:lpstr>PowerPoint Presentation</vt:lpstr>
      <vt:lpstr>PowerPoint Presentation</vt:lpstr>
      <vt:lpstr>IPv6 Address Configuration Modes</vt:lpstr>
      <vt:lpstr>Classification of IPv6 Address Autoconfiguration</vt:lpstr>
      <vt:lpstr>PowerPoint Presentation</vt:lpstr>
      <vt:lpstr>IPv6 Stateless Address Autoconfiguration Process</vt:lpstr>
      <vt:lpstr>IPv6 Stateless Address Autoconfiguration Example</vt:lpstr>
      <vt:lpstr>Flags Field in an RA Message</vt:lpstr>
      <vt:lpstr>Optional Information in an RA Message: Address Prefix</vt:lpstr>
      <vt:lpstr>Optional Information in an RA Message: Lifetime</vt:lpstr>
      <vt:lpstr>PowerPoint Presentation</vt:lpstr>
      <vt:lpstr>DHCPv6 Overview</vt:lpstr>
      <vt:lpstr>DHCPv6 Network Composition</vt:lpstr>
      <vt:lpstr>Common DHCPv6 Concepts</vt:lpstr>
      <vt:lpstr>DHCPv6 Stateful Autoconfiguration — Four-Message Exchange</vt:lpstr>
      <vt:lpstr>DHCPv6 Stateful Autoconfiguration — Two-Message Exchange</vt:lpstr>
      <vt:lpstr>Address/Prefix Lease Renewal (1)</vt:lpstr>
      <vt:lpstr>Address/Prefix Lease Renewal (2)</vt:lpstr>
      <vt:lpstr>DHCPv6 Stateless Autoconfiguration</vt:lpstr>
      <vt:lpstr>DHCPv6 PD Autoconfiguration</vt:lpstr>
      <vt:lpstr>Working Process of a DHCPv6 Relay Agent</vt:lpstr>
      <vt:lpstr>DHCPv6 Address Confirmation</vt:lpstr>
      <vt:lpstr>DHCPv6 DAD</vt:lpstr>
      <vt:lpstr>DHCPv6 Address Release</vt:lpstr>
      <vt:lpstr>DHCPv6 Message Summary</vt:lpstr>
      <vt:lpstr>Address Autoconfiguration Comparison</vt:lpstr>
      <vt:lpstr>PowerPoint Presentation</vt:lpstr>
      <vt:lpstr>Basic IPv6 Configurations (1)</vt:lpstr>
      <vt:lpstr>Basic IPv6 Configurations (2)</vt:lpstr>
      <vt:lpstr>IPv6 Address Configuration Examples — Static Configuration</vt:lpstr>
      <vt:lpstr>IPv6 Address Configuration Examples — Stateless Address Autoconfiguration</vt:lpstr>
      <vt:lpstr>IPv6 Address Configuration Examples — DHCPv6</vt:lpstr>
      <vt:lpstr>IPv6 Address Autoconfiguration — Verification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641</cp:revision>
  <dcterms:created xsi:type="dcterms:W3CDTF">2018-11-29T10:16:29Z</dcterms:created>
  <dcterms:modified xsi:type="dcterms:W3CDTF">2020-08-11T07:19:47Z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(3)WPzdDOjWDKhQHoNZv+CAtWgT2JEa5cPL7ZMLNpR8k+WBOnoqx8ix41iQaAWmAbDcGloFrNnT
rKXjmTTkHmm9dem4haY3CIpDCxWjohYVDQ3+5XAl8azgP1Tg9exJxiP3Z6IIeb6bmBdrAX+E
MDxzyvTYVLNSw8Y+LVD9t+X3b/i4qBDRLAn6OMx+ad92LfPFbOZ8jrfYLvvIycn2VfeA3xMu
U0IgakDPaIvyUeIXrf</vt:lpwstr>
  </property>
  <property fmtid="{D5CDD505-2E9C-101B-9397-08002B2CF9AE}" pid="3" name="_2015_ms_pID_7253431">
    <vt:lpwstr>EI5RJQsUTYYlDOqo/9yLFRZEtGKoPQT7Jy6lbmo5M9WAFqZeINoQ8v
ROFGfSHy6et0WsH6ie1uqZVPMAFSkI+5OS57h8ELlhyjzvWxqPnc7VrTJpQLbsNGtIGHUrdI
X0sYGUJrTNO9oWQoObrew0NJG83STCuaKvbW3oN4M6eo+ciDzcheUGz0Oqk/K+m3eqh+0Nq6
sGiJF/SEwaajogfgENKjUa+pxL0KXobzYMXO</vt:lpwstr>
  </property>
  <property fmtid="{D5CDD505-2E9C-101B-9397-08002B2CF9AE}" pid="4" name="_2015_ms_pID_7253432">
    <vt:lpwstr>/Q==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1594258160</vt:lpwstr>
  </property>
  <property fmtid="{D5CDD505-2E9C-101B-9397-08002B2CF9AE}" pid="9" name="ContentTypeId">
    <vt:lpwstr>0x01010002C5B4B712841F4C8A7AAEE2CD191271</vt:lpwstr>
  </property>
</Properties>
</file>